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9" r:id="rId4"/>
    <p:sldId id="261" r:id="rId5"/>
    <p:sldId id="260" r:id="rId6"/>
    <p:sldId id="264" r:id="rId7"/>
    <p:sldId id="265" r:id="rId8"/>
    <p:sldId id="262" r:id="rId9"/>
    <p:sldId id="266" r:id="rId10"/>
    <p:sldId id="268" r:id="rId11"/>
    <p:sldId id="275" r:id="rId12"/>
    <p:sldId id="276" r:id="rId13"/>
    <p:sldId id="269" r:id="rId14"/>
    <p:sldId id="270" r:id="rId15"/>
    <p:sldId id="277" r:id="rId16"/>
    <p:sldId id="278" r:id="rId17"/>
    <p:sldId id="280" r:id="rId18"/>
    <p:sldId id="258" r:id="rId19"/>
    <p:sldId id="27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710"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62BA5-F57C-4369-94CD-A3342DA7C712}" type="datetimeFigureOut">
              <a:rPr lang="en-US" smtClean="0"/>
              <a:t>11/22/2014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AD47D-20E4-420D-B609-451D9FE6D9D4}" type="slidenum">
              <a:rPr lang="en-US" smtClean="0"/>
              <a:t>‹#›</a:t>
            </a:fld>
            <a:endParaRPr lang="en-US"/>
          </a:p>
        </p:txBody>
      </p:sp>
    </p:spTree>
    <p:extLst>
      <p:ext uri="{BB962C8B-B14F-4D97-AF65-F5344CB8AC3E}">
        <p14:creationId xmlns:p14="http://schemas.microsoft.com/office/powerpoint/2010/main" val="102789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AD47D-20E4-420D-B609-451D9FE6D9D4}" type="slidenum">
              <a:rPr lang="en-US" smtClean="0"/>
              <a:t>18</a:t>
            </a:fld>
            <a:endParaRPr lang="en-US"/>
          </a:p>
        </p:txBody>
      </p:sp>
    </p:spTree>
    <p:extLst>
      <p:ext uri="{BB962C8B-B14F-4D97-AF65-F5344CB8AC3E}">
        <p14:creationId xmlns:p14="http://schemas.microsoft.com/office/powerpoint/2010/main" val="169472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AD47D-20E4-420D-B609-451D9FE6D9D4}" type="slidenum">
              <a:rPr lang="en-US" smtClean="0"/>
              <a:t>19</a:t>
            </a:fld>
            <a:endParaRPr lang="en-US"/>
          </a:p>
        </p:txBody>
      </p:sp>
    </p:spTree>
    <p:extLst>
      <p:ext uri="{BB962C8B-B14F-4D97-AF65-F5344CB8AC3E}">
        <p14:creationId xmlns:p14="http://schemas.microsoft.com/office/powerpoint/2010/main" val="169472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AEAC28F-1222-4210-8487-5F4B36BFF26D}" type="datetimeFigureOut">
              <a:rPr lang="en-US" smtClean="0"/>
              <a:t>11/22/2014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2FBC36E-D35C-492E-AB4F-EA928AF3AE92}"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EAC28F-1222-4210-8487-5F4B36BFF26D}" type="datetimeFigureOut">
              <a:rPr lang="en-US" smtClean="0"/>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EAC28F-1222-4210-8487-5F4B36BFF26D}" type="datetimeFigureOut">
              <a:rPr lang="en-US" smtClean="0"/>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EAC28F-1222-4210-8487-5F4B36BFF26D}" type="datetimeFigureOut">
              <a:rPr lang="en-US" smtClean="0"/>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AEAC28F-1222-4210-8487-5F4B36BFF26D}" type="datetimeFigureOut">
              <a:rPr lang="en-US" smtClean="0"/>
              <a:t>11/22/2014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D2FBC36E-D35C-492E-AB4F-EA928AF3AE9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AEAC28F-1222-4210-8487-5F4B36BFF26D}" type="datetimeFigureOut">
              <a:rPr lang="en-US" smtClean="0"/>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AEAC28F-1222-4210-8487-5F4B36BFF26D}" type="datetimeFigureOut">
              <a:rPr lang="en-US" smtClean="0"/>
              <a:t>11/22/2014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AEAC28F-1222-4210-8487-5F4B36BFF26D}" type="datetimeFigureOut">
              <a:rPr lang="en-US" smtClean="0"/>
              <a:t>11/22/2014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AC28F-1222-4210-8487-5F4B36BFF26D}" type="datetimeFigureOut">
              <a:rPr lang="en-US" smtClean="0"/>
              <a:t>11/22/2014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AEAC28F-1222-4210-8487-5F4B36BFF26D}" type="datetimeFigureOut">
              <a:rPr lang="en-US" smtClean="0"/>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AEAC28F-1222-4210-8487-5F4B36BFF26D}" type="datetimeFigureOut">
              <a:rPr lang="en-US" smtClean="0"/>
              <a:t>11/22/2014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FBC36E-D35C-492E-AB4F-EA928AF3AE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AEAC28F-1222-4210-8487-5F4B36BFF26D}" type="datetimeFigureOut">
              <a:rPr lang="en-US" smtClean="0"/>
              <a:t>11/22/2014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2FBC36E-D35C-492E-AB4F-EA928AF3AE9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ea.org/assets/docs/NEA-Ranking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swc.tc/" TargetMode="External"/><Relationship Id="rId5" Type="http://schemas.openxmlformats.org/officeDocument/2006/relationships/hyperlink" Target="http://www.iastate.edu/" TargetMode="External"/><Relationship Id="rId4" Type="http://schemas.openxmlformats.org/officeDocument/2006/relationships/hyperlink" Target="http://www.bmcc.cuny.edu/j2ee/index.jsp"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offroaduruguay.org/img/space-background.html" TargetMode="External"/><Relationship Id="rId13" Type="http://schemas.openxmlformats.org/officeDocument/2006/relationships/hyperlink" Target="http://media.cdn.impericon.com/media/impericon/category/merch/starwars/20121204_star_wars_background.jpg" TargetMode="External"/><Relationship Id="rId18" Type="http://schemas.openxmlformats.org/officeDocument/2006/relationships/hyperlink" Target="http://www.mediacollege.com/downloads/sound-effects/star-wars/darthvader/darthvader_dontmakeme.wav" TargetMode="External"/><Relationship Id="rId3" Type="http://schemas.openxmlformats.org/officeDocument/2006/relationships/audio" Target="../media/audio3.wav"/><Relationship Id="rId21" Type="http://schemas.openxmlformats.org/officeDocument/2006/relationships/hyperlink" Target="http://www.mediacollege.com/downloads/sound-effects/star-wars/chewbacca/chewbacca_01.wav" TargetMode="External"/><Relationship Id="rId7" Type="http://schemas.openxmlformats.org/officeDocument/2006/relationships/hyperlink" Target="http://premiumcoding.com/beautiful-free-space-backgrounds/" TargetMode="External"/><Relationship Id="rId12" Type="http://schemas.openxmlformats.org/officeDocument/2006/relationships/hyperlink" Target="https://www.google.com/search?q=space+background" TargetMode="External"/><Relationship Id="rId17" Type="http://schemas.openxmlformats.org/officeDocument/2006/relationships/hyperlink" Target="http://www.mediacollege.com/downloads/sound-effects/star-wars/lightsaber/lightsaber_02.mp3" TargetMode="External"/><Relationship Id="rId2" Type="http://schemas.openxmlformats.org/officeDocument/2006/relationships/notesSlide" Target="../notesSlides/notesSlide2.xml"/><Relationship Id="rId16" Type="http://schemas.openxmlformats.org/officeDocument/2006/relationships/hyperlink" Target="https://ia801703.us.archive.org/15/items/StarWarsThemeSongByJohnWilliams/Star%20Wars%20Theme%20Song%20By%20John%20Williams.mp3" TargetMode="External"/><Relationship Id="rId20" Type="http://schemas.openxmlformats.org/officeDocument/2006/relationships/hyperlink" Target="http://www.mediacollege.com/downloads/sound-effects/star-wars/r2d2/r2d2_01.wav" TargetMode="External"/><Relationship Id="rId1" Type="http://schemas.openxmlformats.org/officeDocument/2006/relationships/slideLayout" Target="../slideLayouts/slideLayout2.xml"/><Relationship Id="rId6" Type="http://schemas.openxmlformats.org/officeDocument/2006/relationships/hyperlink" Target="http://www.motionbackgroundsforfree.com/wp-content/uploads/2012/04/Screen-shot-2012-04-13-at-2.24.50-PM.png" TargetMode="External"/><Relationship Id="rId11" Type="http://schemas.openxmlformats.org/officeDocument/2006/relationships/hyperlink" Target="http://wall.alphacoders.com/by_sub_category.php?id=172083" TargetMode="External"/><Relationship Id="rId24" Type="http://schemas.openxmlformats.org/officeDocument/2006/relationships/hyperlink" Target="http://www.mediacollege.com/downloads/sound-effects/star-wars/yoda/yoda_whyareyouhere.wav" TargetMode="External"/><Relationship Id="rId5" Type="http://schemas.openxmlformats.org/officeDocument/2006/relationships/hyperlink" Target="http://thehdwall.com/wp-content/uploads/2014/07/Space-Stars-Star-Wars-Sci-Fi-Planets-Planet-Desktop-Backgrounds.jpg" TargetMode="External"/><Relationship Id="rId15" Type="http://schemas.openxmlformats.org/officeDocument/2006/relationships/hyperlink" Target="http://www.thesoundarchive.com/star-wars.asp" TargetMode="External"/><Relationship Id="rId23" Type="http://schemas.openxmlformats.org/officeDocument/2006/relationships/hyperlink" Target="http://www.mediacollege.com/downloads/sound-effects/star-wars/yoda/yoda_doordonot.wav" TargetMode="External"/><Relationship Id="rId10" Type="http://schemas.openxmlformats.org/officeDocument/2006/relationships/hyperlink" Target="http://www.bluewallpaper.org/wallpaper/Star-Wars-Background/" TargetMode="External"/><Relationship Id="rId19" Type="http://schemas.openxmlformats.org/officeDocument/2006/relationships/hyperlink" Target="http://www.mediacollege.com/downloads/sound-effects/star-wars/darthvader/darthvader_yourfather.wav" TargetMode="External"/><Relationship Id="rId4" Type="http://schemas.openxmlformats.org/officeDocument/2006/relationships/image" Target="../media/image2.png"/><Relationship Id="rId9" Type="http://schemas.openxmlformats.org/officeDocument/2006/relationships/hyperlink" Target="http://bigbackground.com/space/colorful-space-background.html" TargetMode="External"/><Relationship Id="rId14" Type="http://schemas.openxmlformats.org/officeDocument/2006/relationships/hyperlink" Target="http://www.youtube.com/watch?v=KtQb2axKpuw" TargetMode="External"/><Relationship Id="rId22" Type="http://schemas.openxmlformats.org/officeDocument/2006/relationships/hyperlink" Target="http://www.mediacollege.com/downloads/sound-effects/star-wars/jabba/jabba_laugh.wa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bmcc.cuny.edu/j2ee/index.js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iastat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swc.t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8000" r="-18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919782"/>
            <a:ext cx="6400800" cy="1066800"/>
          </a:xfrm>
        </p:spPr>
        <p:txBody>
          <a:bodyPr>
            <a:normAutofit/>
          </a:bodyPr>
          <a:lstStyle/>
          <a:p>
            <a:r>
              <a:rPr lang="en-US" sz="2400" dirty="0" smtClean="0">
                <a:solidFill>
                  <a:srgbClr val="FFCC00"/>
                </a:solidFill>
                <a:latin typeface="AR DESTINE" panose="02000000000000000000" pitchFamily="2" charset="0"/>
              </a:rPr>
              <a:t>Heather Rae Hodgeson</a:t>
            </a:r>
          </a:p>
          <a:p>
            <a:r>
              <a:rPr lang="en-US" sz="2400" dirty="0" smtClean="0">
                <a:solidFill>
                  <a:srgbClr val="FFCC00"/>
                </a:solidFill>
                <a:latin typeface="AR DESTINE" panose="02000000000000000000" pitchFamily="2" charset="0"/>
              </a:rPr>
              <a:t>Northern Arizona University</a:t>
            </a:r>
            <a:endParaRPr lang="en-US" sz="2400" dirty="0">
              <a:solidFill>
                <a:srgbClr val="FFCC00"/>
              </a:solidFill>
              <a:latin typeface="AR DESTINE" panose="02000000000000000000" pitchFamily="2" charset="0"/>
            </a:endParaRPr>
          </a:p>
        </p:txBody>
      </p:sp>
      <p:sp>
        <p:nvSpPr>
          <p:cNvPr id="4" name="Rectangle 3"/>
          <p:cNvSpPr/>
          <p:nvPr/>
        </p:nvSpPr>
        <p:spPr>
          <a:xfrm>
            <a:off x="838200" y="1828800"/>
            <a:ext cx="7543800" cy="2308324"/>
          </a:xfrm>
          <a:prstGeom prst="rect">
            <a:avLst/>
          </a:prstGeom>
          <a:noFill/>
        </p:spPr>
        <p:txBody>
          <a:bodyPr wrap="square" lIns="91440" tIns="45720" rIns="91440" bIns="45720">
            <a:spAutoFit/>
          </a:bodyPr>
          <a:lstStyle/>
          <a:p>
            <a:pPr algn="ctr"/>
            <a:r>
              <a:rPr lang="en-US" sz="13800" dirty="0" smtClean="0">
                <a:ln w="38100" cmpd="sng">
                  <a:solidFill>
                    <a:srgbClr val="FFCC00"/>
                  </a:solidFill>
                  <a:prstDash val="solid"/>
                  <a:miter lim="800000"/>
                </a:ln>
                <a:noFill/>
                <a:latin typeface="AR DESTINE" panose="02000000000000000000" pitchFamily="2" charset="0"/>
              </a:rPr>
              <a:t>WAR</a:t>
            </a:r>
            <a:r>
              <a:rPr lang="en-US" sz="14400" dirty="0" smtClean="0">
                <a:ln w="38100" cmpd="sng">
                  <a:solidFill>
                    <a:srgbClr val="FFCC00"/>
                  </a:solidFill>
                  <a:prstDash val="solid"/>
                  <a:miter lim="800000"/>
                </a:ln>
                <a:noFill/>
                <a:latin typeface="AR DESTINE" panose="02000000000000000000" pitchFamily="2" charset="0"/>
              </a:rPr>
              <a:t>S</a:t>
            </a:r>
            <a:endParaRPr lang="en-US" sz="10000" cap="none" spc="0" dirty="0">
              <a:ln w="38100" cmpd="sng">
                <a:solidFill>
                  <a:srgbClr val="FFCC00"/>
                </a:solidFill>
                <a:prstDash val="solid"/>
                <a:miter lim="800000"/>
              </a:ln>
              <a:noFill/>
              <a:latin typeface="AR DESTINE" panose="02000000000000000000" pitchFamily="2" charset="0"/>
            </a:endParaRPr>
          </a:p>
        </p:txBody>
      </p:sp>
      <p:sp>
        <p:nvSpPr>
          <p:cNvPr id="5" name="Rectangle 4"/>
          <p:cNvSpPr/>
          <p:nvPr/>
        </p:nvSpPr>
        <p:spPr>
          <a:xfrm>
            <a:off x="1295400" y="685800"/>
            <a:ext cx="6477000" cy="2215991"/>
          </a:xfrm>
          <a:prstGeom prst="rect">
            <a:avLst/>
          </a:prstGeom>
          <a:noFill/>
        </p:spPr>
        <p:txBody>
          <a:bodyPr wrap="square" lIns="91440" tIns="45720" rIns="91440" bIns="45720">
            <a:spAutoFit/>
          </a:bodyPr>
          <a:lstStyle/>
          <a:p>
            <a:pPr algn="ctr"/>
            <a:r>
              <a:rPr lang="en-US" sz="13800" cap="none" spc="0" dirty="0" smtClean="0">
                <a:ln w="38100" cmpd="sng">
                  <a:solidFill>
                    <a:srgbClr val="FFCC00"/>
                  </a:solidFill>
                  <a:prstDash val="solid"/>
                  <a:miter lim="800000"/>
                </a:ln>
                <a:noFill/>
                <a:latin typeface="AR DESTINE" panose="02000000000000000000" pitchFamily="2" charset="0"/>
              </a:rPr>
              <a:t>HIRING</a:t>
            </a:r>
            <a:endParaRPr lang="en-US" sz="11500" cap="none" spc="0" dirty="0" smtClean="0">
              <a:ln w="38100" cmpd="sng">
                <a:solidFill>
                  <a:srgbClr val="FFCC00"/>
                </a:solidFill>
                <a:prstDash val="solid"/>
                <a:miter lim="800000"/>
              </a:ln>
              <a:noFill/>
              <a:latin typeface="AR DESTINE" panose="02000000000000000000" pitchFamily="2" charset="0"/>
            </a:endParaRPr>
          </a:p>
        </p:txBody>
      </p:sp>
      <p:sp>
        <p:nvSpPr>
          <p:cNvPr id="8" name="Rectangle 7"/>
          <p:cNvSpPr/>
          <p:nvPr/>
        </p:nvSpPr>
        <p:spPr>
          <a:xfrm>
            <a:off x="2294346" y="3657600"/>
            <a:ext cx="4479110" cy="1292662"/>
          </a:xfrm>
          <a:prstGeom prst="rect">
            <a:avLst/>
          </a:prstGeom>
          <a:noFill/>
        </p:spPr>
        <p:txBody>
          <a:bodyPr wrap="none" lIns="91440" tIns="45720" rIns="91440" bIns="45720">
            <a:spAutoFit/>
          </a:bodyPr>
          <a:lstStyle/>
          <a:p>
            <a:pPr algn="ctr"/>
            <a:r>
              <a:rPr lang="en-US" b="1" i="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AR DESTINE" panose="02000000000000000000" pitchFamily="2" charset="0"/>
              </a:rPr>
              <a:t>WRAP</a:t>
            </a:r>
            <a:r>
              <a:rPr lang="en-US" sz="2400" b="1" dirty="0" smtClean="0">
                <a:ln w="10541" cmpd="sng">
                  <a:solidFill>
                    <a:srgbClr val="7D7D7D">
                      <a:tint val="100000"/>
                      <a:shade val="100000"/>
                      <a:satMod val="110000"/>
                    </a:srgbClr>
                  </a:solidFill>
                  <a:prstDash val="solid"/>
                </a:ln>
                <a:solidFill>
                  <a:schemeClr val="bg2">
                    <a:lumMod val="40000"/>
                    <a:lumOff val="60000"/>
                  </a:schemeClr>
                </a:solidFill>
                <a:latin typeface="AR DESTINE" panose="02000000000000000000" pitchFamily="2" charset="0"/>
              </a:rPr>
              <a:t>_________________</a:t>
            </a:r>
            <a:endParaRPr lang="en-US" sz="2400" b="1" cap="none" spc="0" dirty="0" smtClean="0">
              <a:ln w="10541" cmpd="sng">
                <a:solidFill>
                  <a:srgbClr val="7D7D7D">
                    <a:tint val="100000"/>
                    <a:shade val="100000"/>
                    <a:satMod val="110000"/>
                  </a:srgbClr>
                </a:solidFill>
                <a:prstDash val="solid"/>
              </a:ln>
              <a:solidFill>
                <a:schemeClr val="bg2">
                  <a:lumMod val="40000"/>
                  <a:lumOff val="60000"/>
                </a:schemeClr>
              </a:solidFill>
              <a:effectLst/>
              <a:latin typeface="AR DESTINE" panose="02000000000000000000" pitchFamily="2" charset="0"/>
            </a:endParaRPr>
          </a:p>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 </a:t>
            </a:r>
            <a:r>
              <a:rPr lang="en-US" sz="5400" b="1" u="sng"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Fill>
                  <a:solidFill>
                    <a:schemeClr val="bg2">
                      <a:lumMod val="40000"/>
                      <a:lumOff val="60000"/>
                    </a:schemeClr>
                  </a:solidFill>
                </a:uFill>
              </a:rPr>
              <a:t>EPISODE II </a:t>
            </a:r>
            <a:endParaRPr lang="en-US" sz="5400" b="1" u="sng"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Fill>
                <a:solidFill>
                  <a:schemeClr val="bg2">
                    <a:lumMod val="40000"/>
                    <a:lumOff val="60000"/>
                  </a:schemeClr>
                </a:solidFill>
              </a:uFill>
            </a:endParaRPr>
          </a:p>
        </p:txBody>
      </p:sp>
      <p:pic>
        <p:nvPicPr>
          <p:cNvPr id="10" name="78 Star Wars.m4a">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61474806"/>
      </p:ext>
    </p:extLst>
  </p:cSld>
  <p:clrMapOvr>
    <a:masterClrMapping/>
  </p:clrMapOvr>
  <p:transition spd="slow"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21" presetClass="entr" presetSubtype="1"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childTnLst>
                          </p:cTn>
                        </p:par>
                        <p:par>
                          <p:cTn id="10" fill="hold">
                            <p:stCondLst>
                              <p:cond delay="2500"/>
                            </p:stCondLst>
                            <p:childTnLst>
                              <p:par>
                                <p:cTn id="11" presetID="21" presetClass="entr" presetSubtype="1"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par>
                          <p:cTn id="14" fill="hold">
                            <p:stCondLst>
                              <p:cond delay="5000"/>
                            </p:stCondLst>
                            <p:childTnLst>
                              <p:par>
                                <p:cTn id="15" presetID="2" presetClass="entr" presetSubtype="8" fill="hold" grpId="0" nodeType="afterEffect">
                                  <p:stCondLst>
                                    <p:cond delay="1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par>
                          <p:cTn id="19" fill="hold">
                            <p:stCondLst>
                              <p:cond delay="7500"/>
                            </p:stCondLst>
                            <p:childTnLst>
                              <p:par>
                                <p:cTn id="20" presetID="2" presetClass="entr" presetSubtype="8" fill="hold" grpId="0" nodeType="after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laser.wav"/>
                                        </p:tgtEl>
                                      </p:cMediaNode>
                                    </p:audio>
                                  </p:subTnLst>
                                </p:cTn>
                              </p:par>
                            </p:childTnLst>
                          </p:cTn>
                        </p:par>
                        <p:par>
                          <p:cTn id="24" fill="hold">
                            <p:stCondLst>
                              <p:cond delay="9000"/>
                            </p:stCondLst>
                            <p:childTnLst>
                              <p:par>
                                <p:cTn id="25" presetID="2" presetClass="entr" presetSubtype="8" fill="hold" grpId="0" nodeType="afterEffect">
                                  <p:stCondLst>
                                    <p:cond delay="50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9" fill="hold" display="0">
                  <p:stCondLst>
                    <p:cond delay="indefinite"/>
                  </p:stCondLst>
                  <p:endCondLst>
                    <p:cond evt="onStopAudio" delay="0">
                      <p:tgtEl>
                        <p:sldTgt/>
                      </p:tgtEl>
                    </p:cond>
                  </p:endCondLst>
                </p:cTn>
                <p:tgtEl>
                  <p:spTgt spid="10"/>
                </p:tgtEl>
              </p:cMediaNode>
            </p:audio>
          </p:childTnLst>
        </p:cTn>
      </p:par>
    </p:tnLst>
    <p:bldLst>
      <p:bldP spid="3" grpId="0" uiExpand="1" build="p"/>
      <p:bldP spid="4" grpId="0"/>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Comparison—Qualifications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531867131"/>
              </p:ext>
            </p:extLst>
          </p:nvPr>
        </p:nvGraphicFramePr>
        <p:xfrm>
          <a:off x="457200" y="1600200"/>
          <a:ext cx="8305802" cy="4572000"/>
        </p:xfrm>
        <a:graphic>
          <a:graphicData uri="http://schemas.openxmlformats.org/drawingml/2006/table">
            <a:tbl>
              <a:tblPr firstRow="1" bandRow="1">
                <a:tableStyleId>{08FB837D-C827-4EFA-A057-4D05807E0F7C}</a:tableStyleId>
              </a:tblPr>
              <a:tblGrid>
                <a:gridCol w="2438400"/>
                <a:gridCol w="2514600"/>
                <a:gridCol w="3352802"/>
              </a:tblGrid>
              <a:tr h="660118">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Minimum</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Preferred  </a:t>
                      </a:r>
                      <a:endParaRPr lang="en-US" sz="1800" dirty="0">
                        <a:latin typeface="Arial" panose="020B0604020202020204" pitchFamily="34" charset="0"/>
                        <a:cs typeface="Arial" panose="020B0604020202020204" pitchFamily="34" charset="0"/>
                      </a:endParaRPr>
                    </a:p>
                  </a:txBody>
                  <a:tcPr anchor="ctr"/>
                </a:tc>
              </a:tr>
              <a:tr h="39118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Borough of Manhattan Community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b="0" i="0" kern="1200" dirty="0" smtClean="0">
                          <a:solidFill>
                            <a:schemeClr val="dk1"/>
                          </a:solidFill>
                          <a:effectLst/>
                          <a:latin typeface="Arial" panose="020B0604020202020204" pitchFamily="34" charset="0"/>
                          <a:ea typeface="+mn-ea"/>
                          <a:cs typeface="Arial" panose="020B0604020202020204" pitchFamily="34" charset="0"/>
                        </a:rPr>
                        <a:t>Ph.D. degree in area(s) of experience or equivalent. </a:t>
                      </a:r>
                    </a:p>
                    <a:p>
                      <a:pPr algn="ctr"/>
                      <a:endParaRPr lang="en-US" dirty="0">
                        <a:latin typeface="Arial" panose="020B0604020202020204" pitchFamily="34" charset="0"/>
                        <a:cs typeface="Arial" panose="020B0604020202020204" pitchFamily="34" charset="0"/>
                      </a:endParaRPr>
                    </a:p>
                  </a:txBody>
                  <a:tcPr anchor="ctr"/>
                </a:tc>
                <a:tc>
                  <a:txBody>
                    <a:bodyPr/>
                    <a:lstStyle/>
                    <a:p>
                      <a:pPr algn="ctr"/>
                      <a:r>
                        <a:rPr kumimoji="0" lang="en-US" b="0" i="0" kern="1200" dirty="0" smtClean="0">
                          <a:solidFill>
                            <a:schemeClr val="dk1"/>
                          </a:solidFill>
                          <a:effectLst/>
                          <a:latin typeface="Arial" panose="020B0604020202020204" pitchFamily="34" charset="0"/>
                          <a:ea typeface="+mn-ea"/>
                          <a:cs typeface="Arial" panose="020B0604020202020204" pitchFamily="34" charset="0"/>
                        </a:rPr>
                        <a:t>For Associate Professor and Professor, the candidate must have significant record of achievement in the field. Two years' experience teaching successfully in a college environment. Demonstrated technical ability in at least one area of video production or animation required. </a:t>
                      </a: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623911041"/>
      </p:ext>
    </p:extLst>
  </p:cSld>
  <p:clrMapOvr>
    <a:masterClrMapping/>
  </p:clrMapOvr>
  <mc:AlternateContent xmlns:mc="http://schemas.openxmlformats.org/markup-compatibility/2006">
    <mc:Choice xmlns:p14="http://schemas.microsoft.com/office/powerpoint/2010/main" Requires="p14">
      <p:transition spd="slow" p14:dur="1200" advTm="10000">
        <p:dissolve/>
        <p:sndAc>
          <p:stSnd>
            <p:snd r:embed="rId2" name="darthvader_dontmakemedestroy you.wav"/>
          </p:stSnd>
        </p:sndAc>
      </p:transition>
    </mc:Choice>
    <mc:Fallback>
      <p:transition spd="slow" advTm="10000">
        <p:dissolve/>
        <p:sndAc>
          <p:stSnd>
            <p:snd r:embed="rId2" name="darthvader_dontmakemedestroy you.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Comparison—Qualifications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239269921"/>
              </p:ext>
            </p:extLst>
          </p:nvPr>
        </p:nvGraphicFramePr>
        <p:xfrm>
          <a:off x="457200" y="1600200"/>
          <a:ext cx="8305802" cy="4724400"/>
        </p:xfrm>
        <a:graphic>
          <a:graphicData uri="http://schemas.openxmlformats.org/drawingml/2006/table">
            <a:tbl>
              <a:tblPr firstRow="1" bandRow="1">
                <a:tableStyleId>{08FB837D-C827-4EFA-A057-4D05807E0F7C}</a:tableStyleId>
              </a:tblPr>
              <a:tblGrid>
                <a:gridCol w="1676400"/>
                <a:gridCol w="2667000"/>
                <a:gridCol w="3962402"/>
              </a:tblGrid>
              <a:tr h="478337">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Minimum</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Preferred  </a:t>
                      </a:r>
                      <a:endParaRPr lang="en-US" sz="1800" dirty="0">
                        <a:latin typeface="Arial" panose="020B0604020202020204" pitchFamily="34" charset="0"/>
                        <a:cs typeface="Arial" panose="020B0604020202020204" pitchFamily="34" charset="0"/>
                      </a:endParaRPr>
                    </a:p>
                  </a:txBody>
                  <a:tcPr anchor="ctr"/>
                </a:tc>
              </a:tr>
              <a:tr h="42460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Iowa State University</a:t>
                      </a:r>
                    </a:p>
                    <a:p>
                      <a:pPr algn="ctr"/>
                      <a:endParaRPr lang="en-US" b="1"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Arial" panose="020B0604020202020204" pitchFamily="34" charset="0"/>
                          <a:ea typeface="+mn-ea"/>
                          <a:cs typeface="Arial" panose="020B0604020202020204" pitchFamily="34" charset="0"/>
                        </a:rPr>
                        <a:t>Ph.D. in statistics, bioinformatics, or a closely related field.</a:t>
                      </a:r>
                    </a:p>
                    <a:p>
                      <a:pPr algn="ctr"/>
                      <a:endParaRPr lang="en-US"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solidFill>
                            <a:schemeClr val="dk1"/>
                          </a:solidFill>
                          <a:effectLst/>
                          <a:latin typeface="Arial" panose="020B0604020202020204" pitchFamily="34" charset="0"/>
                          <a:ea typeface="+mn-ea"/>
                          <a:cs typeface="Arial" panose="020B0604020202020204" pitchFamily="34" charset="0"/>
                        </a:rPr>
                        <a:t>Associate and Full Professor: In addition, the candidate must have documented teaching experience commensurate with university standards and an outstanding research record as demonstrated by peer-reviewed publications and external research support or equivalent experience at corporate or federal research centers.</a:t>
                      </a:r>
                    </a:p>
                    <a:p>
                      <a:pPr algn="ct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54707636"/>
      </p:ext>
    </p:extLst>
  </p:cSld>
  <p:clrMapOvr>
    <a:masterClrMapping/>
  </p:clrMapOvr>
  <mc:AlternateContent xmlns:mc="http://schemas.openxmlformats.org/markup-compatibility/2006">
    <mc:Choice xmlns:p14="http://schemas.microsoft.com/office/powerpoint/2010/main" Requires="p14">
      <p:transition spd="slow" p14:dur="1600" advTm="10000">
        <p:blinds dir="vert"/>
        <p:sndAc>
          <p:stSnd>
            <p:snd r:embed="rId2" name="jabba_laugh.wav"/>
          </p:stSnd>
        </p:sndAc>
      </p:transition>
    </mc:Choice>
    <mc:Fallback>
      <p:transition spd="slow" advTm="10000">
        <p:blinds dir="vert"/>
        <p:sndAc>
          <p:stSnd>
            <p:snd r:embed="rId2" name="jabba_laugh.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Comparison—Qualifications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863723398"/>
              </p:ext>
            </p:extLst>
          </p:nvPr>
        </p:nvGraphicFramePr>
        <p:xfrm>
          <a:off x="457200" y="1600200"/>
          <a:ext cx="8305802" cy="4800600"/>
        </p:xfrm>
        <a:graphic>
          <a:graphicData uri="http://schemas.openxmlformats.org/drawingml/2006/table">
            <a:tbl>
              <a:tblPr firstRow="1" bandRow="1">
                <a:tableStyleId>{08FB837D-C827-4EFA-A057-4D05807E0F7C}</a:tableStyleId>
              </a:tblPr>
              <a:tblGrid>
                <a:gridCol w="1828800"/>
                <a:gridCol w="1905000"/>
                <a:gridCol w="4572002"/>
              </a:tblGrid>
              <a:tr h="520674">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Minimum</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Preferred  </a:t>
                      </a:r>
                      <a:endParaRPr lang="en-US" sz="1800" dirty="0">
                        <a:latin typeface="Arial" panose="020B0604020202020204" pitchFamily="34" charset="0"/>
                        <a:cs typeface="Arial" panose="020B0604020202020204" pitchFamily="34" charset="0"/>
                      </a:endParaRPr>
                    </a:p>
                  </a:txBody>
                  <a:tcPr anchor="ctr"/>
                </a:tc>
              </a:tr>
              <a:tr h="42799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Sisseton Wahpeton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solidFill>
                            <a:schemeClr val="dk1"/>
                          </a:solidFill>
                          <a:effectLst/>
                          <a:latin typeface="Arial" panose="020B0604020202020204" pitchFamily="34" charset="0"/>
                          <a:ea typeface="+mn-ea"/>
                          <a:cs typeface="Arial" panose="020B0604020202020204" pitchFamily="34" charset="0"/>
                        </a:rPr>
                        <a:t>Bachelor’s Degree in Business/</a:t>
                      </a:r>
                    </a:p>
                    <a:p>
                      <a:pPr algn="ctr"/>
                      <a:r>
                        <a:rPr kumimoji="0" lang="en-US" sz="1800" kern="1200" dirty="0" smtClean="0">
                          <a:solidFill>
                            <a:schemeClr val="dk1"/>
                          </a:solidFill>
                          <a:effectLst/>
                          <a:latin typeface="Arial" panose="020B0604020202020204" pitchFamily="34" charset="0"/>
                          <a:ea typeface="+mn-ea"/>
                          <a:cs typeface="Arial" panose="020B0604020202020204" pitchFamily="34" charset="0"/>
                        </a:rPr>
                        <a:t>Accounting </a:t>
                      </a:r>
                      <a:endParaRPr lang="en-US" dirty="0">
                        <a:latin typeface="Arial" panose="020B0604020202020204" pitchFamily="34" charset="0"/>
                        <a:cs typeface="Arial" panose="020B0604020202020204" pitchFamily="34" charset="0"/>
                      </a:endParaRPr>
                    </a:p>
                  </a:txBody>
                  <a:tcPr anchor="ctr"/>
                </a:tc>
                <a:tc>
                  <a:txBody>
                    <a:bodyPr/>
                    <a:lstStyle/>
                    <a:p>
                      <a:pPr marL="285750" indent="-285750" algn="l">
                        <a:buFont typeface="Wingdings" panose="05000000000000000000" pitchFamily="2" charset="2"/>
                        <a:buChar char="§"/>
                      </a:pPr>
                      <a:r>
                        <a:rPr kumimoji="0" lang="en-US" sz="1800" kern="1200" dirty="0" smtClean="0">
                          <a:solidFill>
                            <a:schemeClr val="dk1"/>
                          </a:solidFill>
                          <a:effectLst/>
                          <a:latin typeface="Arial" panose="020B0604020202020204" pitchFamily="34" charset="0"/>
                          <a:ea typeface="+mn-ea"/>
                          <a:cs typeface="Arial" panose="020B0604020202020204" pitchFamily="34" charset="0"/>
                        </a:rPr>
                        <a:t>Master’s degree in Business/Accounting</a:t>
                      </a:r>
                    </a:p>
                    <a:p>
                      <a:pPr marL="285750" marR="0" lvl="0" indent="-28575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18 credits in Accounting/</a:t>
                      </a:r>
                      <a:r>
                        <a:rPr lang="en-US" sz="1800" dirty="0" err="1" smtClean="0">
                          <a:effectLst/>
                          <a:latin typeface="Arial" panose="020B0604020202020204" pitchFamily="34" charset="0"/>
                          <a:ea typeface="Times New Roman"/>
                          <a:cs typeface="Arial" panose="020B0604020202020204" pitchFamily="34" charset="0"/>
                        </a:rPr>
                        <a:t>tx</a:t>
                      </a:r>
                      <a:r>
                        <a:rPr lang="en-US" sz="1800" dirty="0" smtClean="0">
                          <a:effectLst/>
                          <a:latin typeface="Arial" panose="020B0604020202020204" pitchFamily="34" charset="0"/>
                          <a:ea typeface="Times New Roman"/>
                          <a:cs typeface="Arial" panose="020B0604020202020204" pitchFamily="34" charset="0"/>
                        </a:rPr>
                        <a:t>.</a:t>
                      </a:r>
                    </a:p>
                    <a:p>
                      <a:pPr marL="342900" marR="0" lvl="0" indent="-34290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Planning, organizational, and time management skills</a:t>
                      </a:r>
                    </a:p>
                    <a:p>
                      <a:pPr marL="342900" marR="0" lvl="0" indent="-34290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Ability to work as a team player</a:t>
                      </a:r>
                    </a:p>
                    <a:p>
                      <a:pPr marL="342900" marR="0" lvl="0" indent="-34290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Proficient with office software, Microsoft Word, Excel, PowerPoint, etc. </a:t>
                      </a:r>
                    </a:p>
                    <a:p>
                      <a:pPr marL="342900" marR="0" lvl="0" indent="-34290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Proficient with office machinery</a:t>
                      </a:r>
                    </a:p>
                    <a:p>
                      <a:pPr marL="342900" marR="0" lvl="0" indent="-342900">
                        <a:spcBef>
                          <a:spcPts val="0"/>
                        </a:spcBef>
                        <a:spcAft>
                          <a:spcPts val="0"/>
                        </a:spcAft>
                        <a:buFont typeface="Wingdings" panose="05000000000000000000" pitchFamily="2" charset="2"/>
                        <a:buChar char="§"/>
                        <a:tabLst>
                          <a:tab pos="457200" algn="l"/>
                        </a:tabLst>
                      </a:pPr>
                      <a:r>
                        <a:rPr lang="en-US" sz="1800" dirty="0" smtClean="0">
                          <a:effectLst/>
                          <a:latin typeface="Arial" panose="020B0604020202020204" pitchFamily="34" charset="0"/>
                          <a:ea typeface="Times New Roman"/>
                          <a:cs typeface="Arial" panose="020B0604020202020204" pitchFamily="34" charset="0"/>
                        </a:rPr>
                        <a:t>Proficient with Federal Income tax software.</a:t>
                      </a:r>
                    </a:p>
                    <a:p>
                      <a:pPr marL="285750" indent="-285750">
                        <a:buFont typeface="Wingdings" panose="05000000000000000000" pitchFamily="2" charset="2"/>
                        <a:buChar char="§"/>
                      </a:pPr>
                      <a:r>
                        <a:rPr lang="en-US" sz="1800" dirty="0" smtClean="0">
                          <a:effectLst/>
                          <a:latin typeface="Arial" panose="020B0604020202020204" pitchFamily="34" charset="0"/>
                          <a:ea typeface="Times New Roman"/>
                          <a:cs typeface="Arial" panose="020B0604020202020204" pitchFamily="34" charset="0"/>
                        </a:rPr>
                        <a:t>Three-years experience in Federal Income tax preparation in personal, business and corporation</a:t>
                      </a:r>
                      <a:endParaRPr kumimoji="0" lang="en-US" sz="1800" kern="1200" dirty="0" smtClean="0">
                        <a:solidFill>
                          <a:schemeClr val="dk1"/>
                        </a:solidFill>
                        <a:effectLst/>
                        <a:latin typeface="Arial" panose="020B0604020202020204" pitchFamily="34" charset="0"/>
                        <a:ea typeface="+mn-ea"/>
                        <a:cs typeface="Arial" panose="020B0604020202020204" pitchFamily="34" charset="0"/>
                      </a:endParaRPr>
                    </a:p>
                    <a:p>
                      <a:pPr algn="ctr"/>
                      <a:r>
                        <a:rPr kumimoji="0" lang="en-US" sz="1800" kern="1200" dirty="0" smtClean="0">
                          <a:solidFill>
                            <a:schemeClr val="dk1"/>
                          </a:solidFill>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3868945007"/>
      </p:ext>
    </p:extLst>
  </p:cSld>
  <p:clrMapOvr>
    <a:masterClrMapping/>
  </p:clrMapOvr>
  <mc:AlternateContent xmlns:mc="http://schemas.openxmlformats.org/markup-compatibility/2006">
    <mc:Choice xmlns:p14="http://schemas.microsoft.com/office/powerpoint/2010/main" Requires="p14">
      <p:transition spd="slow" p14:dur="3900" advTm="10000">
        <p14:glitter pattern="hexagon"/>
        <p:sndAc>
          <p:stSnd>
            <p:snd r:embed="rId2" name="yoda_whyareyouhere.wav"/>
          </p:stSnd>
        </p:sndAc>
      </p:transition>
    </mc:Choice>
    <mc:Fallback>
      <p:transition spd="slow" advTm="10000">
        <p:fade/>
        <p:sndAc>
          <p:stSnd>
            <p:snd r:embed="rId2" name="yoda_whyareyouhere.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FFCC00"/>
                </a:solidFill>
                <a:latin typeface="AR DESTINE" panose="02000000000000000000" pitchFamily="2" charset="0"/>
              </a:rPr>
              <a:t>Job Comparisons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974580645"/>
              </p:ext>
            </p:extLst>
          </p:nvPr>
        </p:nvGraphicFramePr>
        <p:xfrm>
          <a:off x="457200" y="1262291"/>
          <a:ext cx="8305804" cy="5034832"/>
        </p:xfrm>
        <a:graphic>
          <a:graphicData uri="http://schemas.openxmlformats.org/drawingml/2006/table">
            <a:tbl>
              <a:tblPr firstRow="1" bandRow="1">
                <a:tableStyleId>{08FB837D-C827-4EFA-A057-4D05807E0F7C}</a:tableStyleId>
              </a:tblPr>
              <a:tblGrid>
                <a:gridCol w="1600200"/>
                <a:gridCol w="1143000"/>
                <a:gridCol w="1447800"/>
                <a:gridCol w="1600200"/>
                <a:gridCol w="2514604"/>
              </a:tblGrid>
              <a:tr h="871309">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Tenure-Eligible</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baseline="0" dirty="0" smtClean="0">
                          <a:latin typeface="Arial" panose="020B0604020202020204" pitchFamily="34" charset="0"/>
                          <a:cs typeface="Arial" panose="020B0604020202020204" pitchFamily="34" charset="0"/>
                        </a:rPr>
                        <a:t>Workload </a:t>
                      </a:r>
                      <a:r>
                        <a:rPr lang="en-US" sz="1400" baseline="0" dirty="0" smtClean="0">
                          <a:latin typeface="Arial" panose="020B0604020202020204" pitchFamily="34" charset="0"/>
                          <a:cs typeface="Arial" panose="020B0604020202020204" pitchFamily="34" charset="0"/>
                        </a:rPr>
                        <a:t>(</a:t>
                      </a:r>
                      <a:r>
                        <a:rPr lang="en-US" sz="1400" baseline="0" dirty="0" err="1" smtClean="0">
                          <a:latin typeface="Arial" panose="020B0604020202020204" pitchFamily="34" charset="0"/>
                          <a:cs typeface="Arial" panose="020B0604020202020204" pitchFamily="34" charset="0"/>
                        </a:rPr>
                        <a:t>hrs</a:t>
                      </a:r>
                      <a:r>
                        <a:rPr lang="en-US" sz="1400" baseline="0" dirty="0" smtClean="0">
                          <a:latin typeface="Arial" panose="020B0604020202020204" pitchFamily="34" charset="0"/>
                          <a:cs typeface="Arial" panose="020B0604020202020204" pitchFamily="34" charset="0"/>
                        </a:rPr>
                        <a:t>/</a:t>
                      </a:r>
                      <a:r>
                        <a:rPr lang="en-US" sz="1400" baseline="0" dirty="0" err="1" smtClean="0">
                          <a:latin typeface="Arial" panose="020B0604020202020204" pitchFamily="34" charset="0"/>
                          <a:cs typeface="Arial" panose="020B0604020202020204" pitchFamily="34" charset="0"/>
                        </a:rPr>
                        <a:t>wk</a:t>
                      </a:r>
                      <a:r>
                        <a:rPr lang="en-US" sz="1400" baseline="0" dirty="0" smtClean="0">
                          <a:latin typeface="Arial" panose="020B0604020202020204" pitchFamily="34" charset="0"/>
                          <a:cs typeface="Arial" panose="020B0604020202020204" pitchFamily="34" charset="0"/>
                        </a:rPr>
                        <a:t>, </a:t>
                      </a:r>
                      <a:r>
                        <a:rPr lang="en-US" sz="1400" baseline="0" dirty="0" err="1" smtClean="0">
                          <a:latin typeface="Arial" panose="020B0604020202020204" pitchFamily="34" charset="0"/>
                          <a:cs typeface="Arial" panose="020B0604020202020204" pitchFamily="34" charset="0"/>
                        </a:rPr>
                        <a:t>mo</a:t>
                      </a:r>
                      <a:r>
                        <a:rPr lang="en-US" sz="1400" baseline="0" dirty="0" smtClean="0">
                          <a:latin typeface="Arial" panose="020B0604020202020204" pitchFamily="34" charset="0"/>
                          <a:cs typeface="Arial" panose="020B0604020202020204" pitchFamily="34" charset="0"/>
                        </a:rPr>
                        <a:t>/</a:t>
                      </a:r>
                      <a:r>
                        <a:rPr lang="en-US" sz="1400" baseline="0" dirty="0" err="1" smtClean="0">
                          <a:latin typeface="Arial" panose="020B0604020202020204" pitchFamily="34" charset="0"/>
                          <a:cs typeface="Arial" panose="020B0604020202020204" pitchFamily="34" charset="0"/>
                        </a:rPr>
                        <a:t>yr</a:t>
                      </a:r>
                      <a:r>
                        <a:rPr lang="en-US" sz="1400" baseline="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Arial" panose="020B0604020202020204" pitchFamily="34" charset="0"/>
                          <a:cs typeface="Arial" panose="020B0604020202020204" pitchFamily="34" charset="0"/>
                        </a:rPr>
                        <a:t>Workload </a:t>
                      </a:r>
                      <a:r>
                        <a:rPr lang="en-US" sz="1100" baseline="0" dirty="0" smtClean="0">
                          <a:latin typeface="Arial" panose="020B0604020202020204" pitchFamily="34" charset="0"/>
                          <a:cs typeface="Arial" panose="020B0604020202020204" pitchFamily="34" charset="0"/>
                        </a:rPr>
                        <a:t>(credits/contact </a:t>
                      </a:r>
                      <a:r>
                        <a:rPr lang="en-US" sz="1100" baseline="0" dirty="0" err="1" smtClean="0">
                          <a:latin typeface="Arial" panose="020B0604020202020204" pitchFamily="34" charset="0"/>
                          <a:cs typeface="Arial" panose="020B0604020202020204" pitchFamily="34" charset="0"/>
                        </a:rPr>
                        <a:t>hrs</a:t>
                      </a:r>
                      <a:r>
                        <a:rPr lang="en-US" sz="1100" baseline="0" dirty="0" smtClean="0">
                          <a:latin typeface="Arial" panose="020B0604020202020204" pitchFamily="34" charset="0"/>
                          <a:cs typeface="Arial" panose="020B0604020202020204" pitchFamily="34" charset="0"/>
                        </a:rPr>
                        <a:t>)</a:t>
                      </a:r>
                      <a:endParaRPr lang="en-US" sz="1100" dirty="0" smtClean="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Benefits</a:t>
                      </a:r>
                    </a:p>
                    <a:p>
                      <a:pPr algn="ctr"/>
                      <a:endParaRPr lang="en-US" sz="1800" dirty="0">
                        <a:latin typeface="Arial" panose="020B0604020202020204" pitchFamily="34" charset="0"/>
                        <a:cs typeface="Arial" panose="020B0604020202020204" pitchFamily="34" charset="0"/>
                      </a:endParaRPr>
                    </a:p>
                  </a:txBody>
                  <a:tcPr anchor="ctr"/>
                </a:tc>
              </a:tr>
              <a:tr h="17618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Borough of Manhattan Community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Yes</a:t>
                      </a:r>
                    </a:p>
                    <a:p>
                      <a:pPr algn="ctr"/>
                      <a:r>
                        <a:rPr lang="en-US" dirty="0" smtClean="0">
                          <a:latin typeface="Arial" panose="020B0604020202020204" pitchFamily="34" charset="0"/>
                          <a:cs typeface="Arial" panose="020B0604020202020204" pitchFamily="34" charset="0"/>
                        </a:rPr>
                        <a:t>(with</a:t>
                      </a:r>
                      <a:r>
                        <a:rPr lang="en-US" baseline="0" dirty="0" smtClean="0">
                          <a:latin typeface="Arial" panose="020B0604020202020204" pitchFamily="34" charset="0"/>
                          <a:cs typeface="Arial" panose="020B0604020202020204" pitchFamily="34" charset="0"/>
                        </a:rPr>
                        <a:t> re-appointment/promotion)</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Full Time</a:t>
                      </a:r>
                    </a:p>
                    <a:p>
                      <a:pPr algn="ctr"/>
                      <a:r>
                        <a:rPr lang="en-US" dirty="0" smtClean="0">
                          <a:latin typeface="Arial" panose="020B0604020202020204" pitchFamily="34" charset="0"/>
                          <a:cs typeface="Arial" panose="020B0604020202020204" pitchFamily="34" charset="0"/>
                        </a:rPr>
                        <a:t>35 </a:t>
                      </a:r>
                      <a:r>
                        <a:rPr lang="en-US" dirty="0" err="1" smtClean="0">
                          <a:latin typeface="Arial" panose="020B0604020202020204" pitchFamily="34" charset="0"/>
                          <a:cs typeface="Arial" panose="020B0604020202020204" pitchFamily="34" charset="0"/>
                        </a:rPr>
                        <a:t>hrs</a:t>
                      </a:r>
                      <a:r>
                        <a:rPr lang="en-US" dirty="0" smtClean="0">
                          <a:latin typeface="Arial" panose="020B0604020202020204" pitchFamily="34" charset="0"/>
                          <a:cs typeface="Arial" panose="020B0604020202020204" pitchFamily="34" charset="0"/>
                        </a:rPr>
                        <a:t>/week</a:t>
                      </a:r>
                    </a:p>
                    <a:p>
                      <a:pPr algn="ctr"/>
                      <a:r>
                        <a:rPr lang="en-US" dirty="0" smtClean="0">
                          <a:latin typeface="Arial" panose="020B0604020202020204" pitchFamily="34" charset="0"/>
                          <a:cs typeface="Arial" panose="020B0604020202020204" pitchFamily="34" charset="0"/>
                        </a:rPr>
                        <a:t>9 </a:t>
                      </a:r>
                      <a:r>
                        <a:rPr lang="en-US" dirty="0" err="1" smtClean="0">
                          <a:latin typeface="Arial" panose="020B0604020202020204" pitchFamily="34" charset="0"/>
                          <a:cs typeface="Arial" panose="020B0604020202020204" pitchFamily="34" charset="0"/>
                        </a:rPr>
                        <a:t>mo</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24 contact </a:t>
                      </a:r>
                      <a:r>
                        <a:rPr lang="en-US" dirty="0" err="1" smtClean="0">
                          <a:latin typeface="Arial" panose="020B0604020202020204" pitchFamily="34" charset="0"/>
                          <a:cs typeface="Arial" panose="020B0604020202020204" pitchFamily="34" charset="0"/>
                        </a:rPr>
                        <a:t>hrs</a:t>
                      </a:r>
                      <a:endParaRPr lang="en-US"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Health/dental/vision/life insurance</a:t>
                      </a:r>
                    </a:p>
                    <a:p>
                      <a:pPr marL="285750" indent="-285750" algn="l">
                        <a:buFont typeface="Arial" panose="020B0604020202020204" pitchFamily="34" charset="0"/>
                        <a:buChar char="•"/>
                      </a:pPr>
                      <a:r>
                        <a:rPr kumimoji="0" lang="en-US" b="0" i="0" kern="1200" dirty="0" smtClean="0">
                          <a:solidFill>
                            <a:schemeClr val="dk1"/>
                          </a:solidFill>
                          <a:effectLst/>
                          <a:latin typeface="Arial" panose="020B0604020202020204" pitchFamily="34" charset="0"/>
                          <a:ea typeface="+mn-ea"/>
                          <a:cs typeface="Arial" panose="020B0604020202020204" pitchFamily="34" charset="0"/>
                        </a:rPr>
                        <a:t>Pension</a:t>
                      </a:r>
                    </a:p>
                    <a:p>
                      <a:pPr marL="285750" indent="-285750" algn="l">
                        <a:buFont typeface="Arial" panose="020B0604020202020204" pitchFamily="34" charset="0"/>
                        <a:buChar char="•"/>
                      </a:pPr>
                      <a:r>
                        <a:rPr kumimoji="0" lang="en-US" b="0" i="0" kern="1200" dirty="0" smtClean="0">
                          <a:solidFill>
                            <a:schemeClr val="dk1"/>
                          </a:solidFill>
                          <a:effectLst/>
                          <a:latin typeface="Arial" panose="020B0604020202020204" pitchFamily="34" charset="0"/>
                          <a:ea typeface="+mn-ea"/>
                          <a:cs typeface="Arial" panose="020B0604020202020204" pitchFamily="34" charset="0"/>
                        </a:rPr>
                        <a:t>Retirement </a:t>
                      </a:r>
                    </a:p>
                    <a:p>
                      <a:pPr marL="285750" indent="-285750" algn="l">
                        <a:buFont typeface="Arial" panose="020B0604020202020204" pitchFamily="34" charset="0"/>
                        <a:buChar char="•"/>
                      </a:pPr>
                      <a:r>
                        <a:rPr kumimoji="0" lang="en-US" b="0" i="0" kern="1200" dirty="0" smtClean="0">
                          <a:solidFill>
                            <a:schemeClr val="dk1"/>
                          </a:solidFill>
                          <a:effectLst/>
                          <a:latin typeface="Arial" panose="020B0604020202020204" pitchFamily="34" charset="0"/>
                          <a:ea typeface="+mn-ea"/>
                          <a:cs typeface="Arial" panose="020B0604020202020204" pitchFamily="34" charset="0"/>
                        </a:rPr>
                        <a:t>Paid parental leave</a:t>
                      </a:r>
                    </a:p>
                    <a:p>
                      <a:pPr marL="285750" indent="-285750" algn="l">
                        <a:buFont typeface="Arial" panose="020B0604020202020204" pitchFamily="34" charset="0"/>
                        <a:buChar char="•"/>
                      </a:pPr>
                      <a:r>
                        <a:rPr kumimoji="0" lang="en-US" b="0" i="0" kern="1200" dirty="0" smtClean="0">
                          <a:solidFill>
                            <a:schemeClr val="dk1"/>
                          </a:solidFill>
                          <a:effectLst/>
                          <a:latin typeface="Arial" panose="020B0604020202020204" pitchFamily="34" charset="0"/>
                          <a:ea typeface="+mn-ea"/>
                          <a:cs typeface="Arial" panose="020B0604020202020204" pitchFamily="34" charset="0"/>
                        </a:rPr>
                        <a:t>Savings programs</a:t>
                      </a:r>
                    </a:p>
                  </a:txBody>
                  <a:tcPr anchor="ctr"/>
                </a:tc>
              </a:tr>
              <a:tr h="11961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Iowa State University</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Yes</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Full Time</a:t>
                      </a:r>
                    </a:p>
                    <a:p>
                      <a:pPr algn="ctr"/>
                      <a:r>
                        <a:rPr lang="en-US" dirty="0" smtClean="0">
                          <a:latin typeface="Arial" panose="020B0604020202020204" pitchFamily="34" charset="0"/>
                          <a:cs typeface="Arial" panose="020B0604020202020204" pitchFamily="34" charset="0"/>
                        </a:rPr>
                        <a:t>40 </a:t>
                      </a:r>
                      <a:r>
                        <a:rPr lang="en-US" dirty="0" err="1" smtClean="0">
                          <a:latin typeface="Arial" panose="020B0604020202020204" pitchFamily="34" charset="0"/>
                          <a:cs typeface="Arial" panose="020B0604020202020204" pitchFamily="34" charset="0"/>
                        </a:rPr>
                        <a:t>hrs</a:t>
                      </a:r>
                      <a:r>
                        <a:rPr lang="en-US" dirty="0" smtClean="0">
                          <a:latin typeface="Arial" panose="020B0604020202020204" pitchFamily="34" charset="0"/>
                          <a:cs typeface="Arial" panose="020B0604020202020204" pitchFamily="34" charset="0"/>
                        </a:rPr>
                        <a:t>/week</a:t>
                      </a:r>
                    </a:p>
                    <a:p>
                      <a:pPr algn="ctr"/>
                      <a:r>
                        <a:rPr lang="en-US" dirty="0" smtClean="0">
                          <a:latin typeface="Arial" panose="020B0604020202020204" pitchFamily="34" charset="0"/>
                          <a:cs typeface="Arial" panose="020B0604020202020204" pitchFamily="34" charset="0"/>
                        </a:rPr>
                        <a:t>9 </a:t>
                      </a:r>
                      <a:r>
                        <a:rPr lang="en-US" dirty="0" err="1" smtClean="0">
                          <a:latin typeface="Arial" panose="020B0604020202020204" pitchFamily="34" charset="0"/>
                          <a:cs typeface="Arial" panose="020B0604020202020204" pitchFamily="34" charset="0"/>
                        </a:rPr>
                        <a:t>mo</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24 contact</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hrs</a:t>
                      </a:r>
                      <a:endParaRPr lang="en-US"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Health/dental/vision/life</a:t>
                      </a:r>
                      <a:r>
                        <a:rPr lang="en-US" baseline="0" dirty="0" smtClean="0">
                          <a:latin typeface="Arial" panose="020B0604020202020204" pitchFamily="34" charset="0"/>
                          <a:cs typeface="Arial" panose="020B0604020202020204" pitchFamily="34" charset="0"/>
                        </a:rPr>
                        <a:t> insurance</a:t>
                      </a:r>
                    </a:p>
                    <a:p>
                      <a:pPr marL="285750" indent="-285750" algn="l">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Retirement Options</a:t>
                      </a:r>
                      <a:endParaRPr lang="en-US" dirty="0">
                        <a:latin typeface="Arial" panose="020B0604020202020204" pitchFamily="34" charset="0"/>
                        <a:cs typeface="Arial" panose="020B0604020202020204" pitchFamily="34" charset="0"/>
                      </a:endParaRPr>
                    </a:p>
                  </a:txBody>
                  <a:tcPr anchor="ctr"/>
                </a:tc>
              </a:tr>
              <a:tr h="12055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Sisseton Wahpeton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Yes</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Full Time</a:t>
                      </a:r>
                    </a:p>
                    <a:p>
                      <a:pPr algn="ctr"/>
                      <a:r>
                        <a:rPr lang="en-US" dirty="0" smtClean="0">
                          <a:latin typeface="Arial" panose="020B0604020202020204" pitchFamily="34" charset="0"/>
                          <a:cs typeface="Arial" panose="020B0604020202020204" pitchFamily="34" charset="0"/>
                        </a:rPr>
                        <a:t>40 </a:t>
                      </a:r>
                      <a:r>
                        <a:rPr lang="en-US" dirty="0" err="1" smtClean="0">
                          <a:latin typeface="Arial" panose="020B0604020202020204" pitchFamily="34" charset="0"/>
                          <a:cs typeface="Arial" panose="020B0604020202020204" pitchFamily="34" charset="0"/>
                        </a:rPr>
                        <a:t>hrs</a:t>
                      </a:r>
                      <a:r>
                        <a:rPr lang="en-US" dirty="0" smtClean="0">
                          <a:latin typeface="Arial" panose="020B0604020202020204" pitchFamily="34" charset="0"/>
                          <a:cs typeface="Arial" panose="020B0604020202020204" pitchFamily="34" charset="0"/>
                        </a:rPr>
                        <a:t>/week</a:t>
                      </a:r>
                    </a:p>
                    <a:p>
                      <a:pPr algn="ctr"/>
                      <a:r>
                        <a:rPr lang="en-US" dirty="0" smtClean="0">
                          <a:latin typeface="Arial" panose="020B0604020202020204" pitchFamily="34" charset="0"/>
                          <a:cs typeface="Arial" panose="020B0604020202020204" pitchFamily="34" charset="0"/>
                        </a:rPr>
                        <a:t>9 </a:t>
                      </a:r>
                      <a:r>
                        <a:rPr lang="en-US" dirty="0" err="1" smtClean="0">
                          <a:latin typeface="Arial" panose="020B0604020202020204" pitchFamily="34" charset="0"/>
                          <a:cs typeface="Arial" panose="020B0604020202020204" pitchFamily="34" charset="0"/>
                        </a:rPr>
                        <a:t>mo</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12 to 15 credit or 24 contact hours</a:t>
                      </a:r>
                      <a:endParaRPr lang="en-US" dirty="0">
                        <a:latin typeface="Arial" panose="020B0604020202020204" pitchFamily="34" charset="0"/>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Health/dental/vision/life insurance</a:t>
                      </a:r>
                    </a:p>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Retirement</a:t>
                      </a:r>
                    </a:p>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Fringe Benefits</a:t>
                      </a: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4246152795"/>
      </p:ext>
    </p:extLst>
  </p:cSld>
  <p:clrMapOvr>
    <a:masterClrMapping/>
  </p:clrMapOvr>
  <mc:AlternateContent xmlns:mc="http://schemas.openxmlformats.org/markup-compatibility/2006">
    <mc:Choice xmlns:p14="http://schemas.microsoft.com/office/powerpoint/2010/main" Requires="p14">
      <p:transition spd="slow" p14:dur="1200" advTm="10000">
        <p:dissolve/>
        <p:sndAc>
          <p:stSnd>
            <p:snd r:embed="rId2" name="swvader02.wav"/>
          </p:stSnd>
        </p:sndAc>
      </p:transition>
    </mc:Choice>
    <mc:Fallback>
      <p:transition spd="slow" advTm="10000">
        <p:dissolve/>
        <p:sndAc>
          <p:stSnd>
            <p:snd r:embed="rId2" name="swvader02.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808188727"/>
              </p:ext>
            </p:extLst>
          </p:nvPr>
        </p:nvGraphicFramePr>
        <p:xfrm>
          <a:off x="457200" y="1600201"/>
          <a:ext cx="8305801" cy="4889602"/>
        </p:xfrm>
        <a:graphic>
          <a:graphicData uri="http://schemas.openxmlformats.org/drawingml/2006/table">
            <a:tbl>
              <a:tblPr firstRow="1" bandRow="1">
                <a:tableStyleId>{08FB837D-C827-4EFA-A057-4D05807E0F7C}</a:tableStyleId>
              </a:tblPr>
              <a:tblGrid>
                <a:gridCol w="1447800"/>
                <a:gridCol w="6858001"/>
              </a:tblGrid>
              <a:tr h="548742">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Duties and Responsibilities</a:t>
                      </a:r>
                      <a:endParaRPr lang="en-US" sz="1800" dirty="0">
                        <a:latin typeface="Arial" panose="020B0604020202020204" pitchFamily="34" charset="0"/>
                        <a:cs typeface="Arial" panose="020B0604020202020204" pitchFamily="34" charset="0"/>
                      </a:endParaRPr>
                    </a:p>
                  </a:txBody>
                  <a:tcPr anchor="ctr"/>
                </a:tc>
              </a:tr>
              <a:tr h="43280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Borough of Manhattan Community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marL="190500" marR="190500">
                        <a:lnSpc>
                          <a:spcPts val="1425"/>
                        </a:lnSpc>
                        <a:spcBef>
                          <a:spcPts val="150"/>
                        </a:spcBef>
                        <a:spcAft>
                          <a:spcPts val="1125"/>
                        </a:spcAft>
                      </a:pPr>
                      <a:endParaRPr lang="en-US" sz="1800" dirty="0" smtClean="0">
                        <a:solidFill>
                          <a:srgbClr val="000000"/>
                        </a:solidFill>
                        <a:effectLst/>
                        <a:latin typeface="Arial"/>
                        <a:ea typeface="Times New Roman"/>
                      </a:endParaRPr>
                    </a:p>
                    <a:p>
                      <a:pPr marL="190500" marR="190500">
                        <a:lnSpc>
                          <a:spcPct val="100000"/>
                        </a:lnSpc>
                        <a:spcBef>
                          <a:spcPts val="0"/>
                        </a:spcBef>
                        <a:spcAft>
                          <a:spcPts val="0"/>
                        </a:spcAft>
                      </a:pPr>
                      <a:r>
                        <a:rPr lang="en-US" sz="1600" dirty="0" smtClean="0">
                          <a:solidFill>
                            <a:srgbClr val="000000"/>
                          </a:solidFill>
                          <a:effectLst/>
                          <a:latin typeface="Arial"/>
                          <a:ea typeface="Times New Roman"/>
                        </a:rPr>
                        <a:t>Performs teaching, research and guidance duties in area(s) of expertise. Shares responsibility for committee and department assignments including administrative, supervisory, and other functions.</a:t>
                      </a:r>
                      <a:endParaRPr lang="en-US" sz="1600" dirty="0" smtClean="0">
                        <a:effectLst/>
                        <a:latin typeface="Times New Roman"/>
                        <a:ea typeface="Times New Roman"/>
                      </a:endParaRPr>
                    </a:p>
                    <a:p>
                      <a:pPr marL="190500" marR="190500">
                        <a:lnSpc>
                          <a:spcPct val="100000"/>
                        </a:lnSpc>
                        <a:spcBef>
                          <a:spcPts val="0"/>
                        </a:spcBef>
                        <a:spcAft>
                          <a:spcPts val="0"/>
                        </a:spcAft>
                      </a:pPr>
                      <a:r>
                        <a:rPr lang="en-US" sz="1600" dirty="0" smtClean="0">
                          <a:solidFill>
                            <a:srgbClr val="000000"/>
                          </a:solidFill>
                          <a:effectLst/>
                          <a:latin typeface="Arial"/>
                          <a:ea typeface="Times New Roman"/>
                        </a:rPr>
                        <a:t>Campus Specific:</a:t>
                      </a:r>
                      <a:r>
                        <a:rPr lang="en-US" sz="1600" baseline="0" dirty="0" smtClean="0">
                          <a:solidFill>
                            <a:srgbClr val="000000"/>
                          </a:solidFill>
                          <a:effectLst/>
                          <a:latin typeface="Arial"/>
                          <a:ea typeface="Times New Roman"/>
                        </a:rPr>
                        <a:t> </a:t>
                      </a:r>
                      <a:r>
                        <a:rPr lang="en-US" sz="1600" dirty="0" smtClean="0">
                          <a:solidFill>
                            <a:srgbClr val="000000"/>
                          </a:solidFill>
                          <a:effectLst/>
                          <a:latin typeface="Arial"/>
                          <a:ea typeface="Times New Roman"/>
                        </a:rPr>
                        <a:t>Performs teaching, research and guidance duties in the area of expertise. Shares responsibility for committee and department assignments including administrative, supervisory and other functions. Teaches introductory course(s) in media studies such as Introduction to Moving Image, Scriptwriting, and Introduction to Contemporary Media. Also teaches production courses in Video Production or Animation. Participates in department and college activities, such as curriculum development, grant writing , assessment, faculty development, and mentoring student projects. Productive scholarship is expected. Evening/weekend schedule may be required.</a:t>
                      </a:r>
                      <a:endParaRPr lang="en-US" sz="1600" dirty="0" smtClean="0">
                        <a:effectLst/>
                        <a:latin typeface="Times New Roman"/>
                        <a:ea typeface="Times New Roman"/>
                      </a:endParaRPr>
                    </a:p>
                    <a:p>
                      <a:pPr algn="ct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667634464"/>
      </p:ext>
    </p:extLst>
  </p:cSld>
  <p:clrMapOvr>
    <a:masterClrMapping/>
  </p:clrMapOvr>
  <mc:AlternateContent xmlns:mc="http://schemas.openxmlformats.org/markup-compatibility/2006">
    <mc:Choice xmlns:p14="http://schemas.microsoft.com/office/powerpoint/2010/main" Requires="p14">
      <p:transition spd="slow" advTm="12000">
        <p14:flash/>
        <p:sndAc>
          <p:stSnd>
            <p:snd r:embed="rId2" name="yoda_doordonot.wav"/>
          </p:stSnd>
        </p:sndAc>
      </p:transition>
    </mc:Choice>
    <mc:Fallback>
      <p:transition spd="slow" advTm="12000">
        <p:fade/>
        <p:sndAc>
          <p:stSnd>
            <p:snd r:embed="rId2" name="yoda_doordonot.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776955542"/>
              </p:ext>
            </p:extLst>
          </p:nvPr>
        </p:nvGraphicFramePr>
        <p:xfrm>
          <a:off x="381000" y="1447800"/>
          <a:ext cx="8305801" cy="4953000"/>
        </p:xfrm>
        <a:graphic>
          <a:graphicData uri="http://schemas.openxmlformats.org/drawingml/2006/table">
            <a:tbl>
              <a:tblPr firstRow="1" bandRow="1">
                <a:tableStyleId>{08FB837D-C827-4EFA-A057-4D05807E0F7C}</a:tableStyleId>
              </a:tblPr>
              <a:tblGrid>
                <a:gridCol w="1524000"/>
                <a:gridCol w="6781801"/>
              </a:tblGrid>
              <a:tr h="457200">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Duties and Responsibilities</a:t>
                      </a:r>
                      <a:endParaRPr lang="en-US" sz="1800" dirty="0">
                        <a:latin typeface="Arial" panose="020B0604020202020204" pitchFamily="34" charset="0"/>
                        <a:cs typeface="Arial" panose="020B0604020202020204" pitchFamily="34" charset="0"/>
                      </a:endParaRPr>
                    </a:p>
                  </a:txBody>
                  <a:tcPr anchor="ctr"/>
                </a:tc>
              </a:tr>
              <a:tr h="4495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Iowa State University</a:t>
                      </a:r>
                    </a:p>
                    <a:p>
                      <a:pPr algn="ctr"/>
                      <a:endParaRPr lang="en-US" b="1" dirty="0">
                        <a:latin typeface="Arial" panose="020B0604020202020204" pitchFamily="34" charset="0"/>
                        <a:cs typeface="Arial" panose="020B0604020202020204" pitchFamily="34" charset="0"/>
                      </a:endParaRPr>
                    </a:p>
                  </a:txBody>
                  <a:tcPr anchor="ctr"/>
                </a:tc>
                <a:tc>
                  <a:txBody>
                    <a:bodyPr/>
                    <a:lstStyle/>
                    <a:p>
                      <a:pPr marL="0" marR="0">
                        <a:lnSpc>
                          <a:spcPct val="100000"/>
                        </a:lnSpc>
                        <a:spcAft>
                          <a:spcPts val="0"/>
                        </a:spcAft>
                      </a:pPr>
                      <a:endParaRPr lang="en-US" sz="1000" dirty="0" smtClean="0">
                        <a:effectLst/>
                        <a:latin typeface="Arial" panose="020B0604020202020204" pitchFamily="34" charset="0"/>
                        <a:ea typeface="Times New Roman"/>
                        <a:cs typeface="Arial" panose="020B0604020202020204" pitchFamily="34" charset="0"/>
                      </a:endParaRPr>
                    </a:p>
                    <a:p>
                      <a:pPr marL="0" marR="0">
                        <a:lnSpc>
                          <a:spcPct val="100000"/>
                        </a:lnSpc>
                        <a:spcAft>
                          <a:spcPts val="0"/>
                        </a:spcAft>
                      </a:pPr>
                      <a:r>
                        <a:rPr lang="en-US" sz="1600" dirty="0" smtClean="0">
                          <a:effectLst/>
                          <a:latin typeface="Arial" panose="020B0604020202020204" pitchFamily="34" charset="0"/>
                          <a:ea typeface="Times New Roman"/>
                          <a:cs typeface="Arial" panose="020B0604020202020204" pitchFamily="34" charset="0"/>
                        </a:rPr>
                        <a:t>Duties include teaching undergraduate and graduate level courses, graduate student advising, professional and institutional service, developing and sustaining a high-impact research program that can successfully compete for external funding, and participating in collaborative research to address scientific problems involving bioinformatics and computational biology.</a:t>
                      </a:r>
                    </a:p>
                    <a:p>
                      <a:pPr>
                        <a:lnSpc>
                          <a:spcPct val="100000"/>
                        </a:lnSpc>
                        <a:spcAft>
                          <a:spcPts val="0"/>
                        </a:spcAft>
                      </a:pPr>
                      <a:endParaRPr kumimoji="0" lang="en-US" sz="1600" kern="1200" dirty="0" smtClean="0">
                        <a:solidFill>
                          <a:schemeClr val="dk1"/>
                        </a:solidFill>
                        <a:effectLst/>
                        <a:latin typeface="Arial" panose="020B0604020202020204" pitchFamily="34" charset="0"/>
                        <a:ea typeface="+mn-ea"/>
                        <a:cs typeface="Arial" panose="020B0604020202020204" pitchFamily="34" charset="0"/>
                      </a:endParaRPr>
                    </a:p>
                    <a:p>
                      <a:pPr>
                        <a:lnSpc>
                          <a:spcPct val="100000"/>
                        </a:lnSpc>
                        <a:spcAft>
                          <a:spcPts val="0"/>
                        </a:spcAft>
                      </a:pPr>
                      <a:r>
                        <a:rPr kumimoji="0" lang="en-US" sz="1600" kern="1200" dirty="0" smtClean="0">
                          <a:solidFill>
                            <a:schemeClr val="dk1"/>
                          </a:solidFill>
                          <a:effectLst/>
                          <a:latin typeface="Arial" panose="020B0604020202020204" pitchFamily="34" charset="0"/>
                          <a:ea typeface="+mn-ea"/>
                          <a:cs typeface="Arial" panose="020B0604020202020204" pitchFamily="34" charset="0"/>
                        </a:rPr>
                        <a:t>Other duties</a:t>
                      </a:r>
                      <a:r>
                        <a:rPr kumimoji="0" lang="en-US" sz="1600" kern="1200" baseline="0" dirty="0" smtClean="0">
                          <a:solidFill>
                            <a:schemeClr val="dk1"/>
                          </a:solidFill>
                          <a:effectLst/>
                          <a:latin typeface="Arial" panose="020B0604020202020204" pitchFamily="34" charset="0"/>
                          <a:ea typeface="+mn-ea"/>
                          <a:cs typeface="Arial" panose="020B0604020202020204" pitchFamily="34" charset="0"/>
                        </a:rPr>
                        <a:t> include:</a:t>
                      </a:r>
                      <a:r>
                        <a:rPr kumimoji="0" lang="en-US" sz="1600" kern="1200" dirty="0" smtClean="0">
                          <a:solidFill>
                            <a:schemeClr val="dk1"/>
                          </a:solidFill>
                          <a:effectLst/>
                          <a:latin typeface="Arial" panose="020B0604020202020204" pitchFamily="34" charset="0"/>
                          <a:ea typeface="+mn-ea"/>
                          <a:cs typeface="Arial" panose="020B0604020202020204" pitchFamily="34" charset="0"/>
                        </a:rPr>
                        <a:t> directing undergraduate and graduate projects, internships, theses, and dissertations; serving on masters and doctoral committees; advising and mentoring undergraduate students, graduate students, and post-doctoral associates; teaching assignment and responsibilities; advising activities; direction of masters and doctoral candidates; service on masters and doctoral committees; training and mentoring activities; curricular development activity; grant activity; leadership positions; service in professional societies, organizations and events </a:t>
                      </a:r>
                    </a:p>
                    <a:p>
                      <a:pPr>
                        <a:lnSpc>
                          <a:spcPct val="100000"/>
                        </a:lnSpc>
                        <a:spcAft>
                          <a:spcPts val="0"/>
                        </a:spcAft>
                      </a:pPr>
                      <a:endParaRPr kumimoji="0" lang="en-US" sz="1000" kern="1200" dirty="0" smtClean="0">
                        <a:solidFill>
                          <a:schemeClr val="dk1"/>
                        </a:solidFill>
                        <a:effectLst/>
                        <a:latin typeface="Arial" panose="020B0604020202020204" pitchFamily="34" charset="0"/>
                        <a:ea typeface="+mn-ea"/>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047168526"/>
      </p:ext>
    </p:extLst>
  </p:cSld>
  <p:clrMapOvr>
    <a:masterClrMapping/>
  </p:clrMapOvr>
  <mc:AlternateContent xmlns:mc="http://schemas.openxmlformats.org/markup-compatibility/2006">
    <mc:Choice xmlns:p14="http://schemas.microsoft.com/office/powerpoint/2010/main" Requires="p14">
      <p:transition spd="slow" advTm="12000">
        <p14:flash/>
        <p:sndAc>
          <p:stSnd>
            <p:snd r:embed="rId2" name="swvader03.wav"/>
          </p:stSnd>
        </p:sndAc>
      </p:transition>
    </mc:Choice>
    <mc:Fallback>
      <p:transition spd="slow" advTm="12000">
        <p:fade/>
        <p:sndAc>
          <p:stSnd>
            <p:snd r:embed="rId2" name="swvader03.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110931328"/>
              </p:ext>
            </p:extLst>
          </p:nvPr>
        </p:nvGraphicFramePr>
        <p:xfrm>
          <a:off x="457200" y="1600200"/>
          <a:ext cx="8305801" cy="4953000"/>
        </p:xfrm>
        <a:graphic>
          <a:graphicData uri="http://schemas.openxmlformats.org/drawingml/2006/table">
            <a:tbl>
              <a:tblPr firstRow="1" bandRow="1">
                <a:tableStyleId>{08FB837D-C827-4EFA-A057-4D05807E0F7C}</a:tableStyleId>
              </a:tblPr>
              <a:tblGrid>
                <a:gridCol w="1295400"/>
                <a:gridCol w="7010401"/>
              </a:tblGrid>
              <a:tr h="658514">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Duties and Responsibilities</a:t>
                      </a:r>
                      <a:endParaRPr lang="en-US" sz="1800" dirty="0">
                        <a:latin typeface="Arial" panose="020B0604020202020204" pitchFamily="34" charset="0"/>
                        <a:cs typeface="Arial" panose="020B0604020202020204" pitchFamily="34" charset="0"/>
                      </a:endParaRPr>
                    </a:p>
                  </a:txBody>
                  <a:tcPr anchor="ctr"/>
                </a:tc>
              </a:tr>
              <a:tr h="42944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Sisseton Wahpeton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1. Assist students who have problems with assignments, tests, grades, course content, career concerns, and other academic matters.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2. The acquisition of knowledge to improve level of understanding and sensitivity to the Dakota Culture as it relates to students performance.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3. Regular reporting to Lead Business Instructor on students, budgets, and curriculum matters.</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4. Maintains accurate student records, attendance, emphasizing to students the importance of regular attendance and its relevancy to satisfactory performance.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5. Develops and maintains curriculum in areas of instructional deliver. Be familiar with curriculum contents of the course.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6. Continuous effort to improve course content including the development and use of audio/multi-media, computer application and other hands-on activities as appropriate to the course.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7. Complies with all College, Tribal, and Federal policies, regulations and laws that govern the college. </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8. Participates on College Committees and in faculty/staff meetings.</a:t>
                      </a:r>
                    </a:p>
                    <a:p>
                      <a:pPr marL="0" marR="0" algn="l">
                        <a:spcBef>
                          <a:spcPts val="0"/>
                        </a:spcBef>
                        <a:spcAft>
                          <a:spcPts val="0"/>
                        </a:spcAft>
                      </a:pPr>
                      <a:r>
                        <a:rPr lang="en-US" sz="1500" dirty="0" smtClean="0">
                          <a:effectLst/>
                          <a:latin typeface="Arial" panose="020B0604020202020204" pitchFamily="34" charset="0"/>
                          <a:ea typeface="Times New Roman"/>
                          <a:cs typeface="Arial" panose="020B0604020202020204" pitchFamily="34" charset="0"/>
                        </a:rPr>
                        <a:t>9. May be required to assist with events. </a:t>
                      </a:r>
                    </a:p>
                    <a:p>
                      <a:pPr algn="l"/>
                      <a:r>
                        <a:rPr lang="en-US" sz="1500" dirty="0" smtClean="0">
                          <a:effectLst/>
                          <a:latin typeface="Arial" panose="020B0604020202020204" pitchFamily="34" charset="0"/>
                          <a:ea typeface="Times New Roman"/>
                          <a:cs typeface="Arial" panose="020B0604020202020204" pitchFamily="34" charset="0"/>
                        </a:rPr>
                        <a:t>10. Performs other duties as assigned.</a:t>
                      </a:r>
                      <a:endParaRPr lang="en-US" sz="15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733762972"/>
      </p:ext>
    </p:extLst>
  </p:cSld>
  <p:clrMapOvr>
    <a:masterClrMapping/>
  </p:clrMapOvr>
  <p:transition spd="slow" advTm="12000">
    <p:cover/>
    <p:sndAc>
      <p:stSnd>
        <p:snd r:embed="rId2" name="laser.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Thank You</a:t>
            </a:r>
            <a:endParaRPr lang="en-US" dirty="0">
              <a:solidFill>
                <a:srgbClr val="FFCC00"/>
              </a:solidFill>
              <a:latin typeface="AR DESTINE" panose="02000000000000000000" pitchFamily="2" charset="0"/>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41345" y="2590800"/>
            <a:ext cx="3166110" cy="327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4400" y="1295400"/>
            <a:ext cx="7620000" cy="769441"/>
          </a:xfrm>
          <a:prstGeom prst="rect">
            <a:avLst/>
          </a:prstGeom>
          <a:noFill/>
        </p:spPr>
        <p:txBody>
          <a:bodyPr wrap="square" rtlCol="0">
            <a:spAutoFit/>
          </a:bodyPr>
          <a:lstStyle/>
          <a:p>
            <a:r>
              <a:rPr lang="en-US" sz="4400" dirty="0" smtClean="0">
                <a:solidFill>
                  <a:srgbClr val="FFCC00"/>
                </a:solidFill>
                <a:latin typeface="AR DESTINE" panose="02000000000000000000" pitchFamily="2" charset="0"/>
              </a:rPr>
              <a:t>For your consideration…</a:t>
            </a:r>
            <a:endParaRPr lang="en-US" sz="4400" dirty="0">
              <a:solidFill>
                <a:srgbClr val="FFCC00"/>
              </a:solidFill>
              <a:latin typeface="AR DESTINE" panose="02000000000000000000" pitchFamily="2" charset="0"/>
            </a:endParaRPr>
          </a:p>
        </p:txBody>
      </p:sp>
    </p:spTree>
    <p:extLst>
      <p:ext uri="{BB962C8B-B14F-4D97-AF65-F5344CB8AC3E}">
        <p14:creationId xmlns:p14="http://schemas.microsoft.com/office/powerpoint/2010/main" val="2067656535"/>
      </p:ext>
    </p:extLst>
  </p:cSld>
  <p:clrMapOvr>
    <a:masterClrMapping/>
  </p:clrMapOvr>
  <p:transition spd="slow" advTm="6000">
    <p:cover/>
    <p:sndAc>
      <p:stSnd>
        <p:snd r:embed="rId2"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References</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a:effectLst>
            <a:glow rad="139700">
              <a:schemeClr val="accent3">
                <a:satMod val="175000"/>
                <a:alpha val="40000"/>
              </a:schemeClr>
            </a:glow>
            <a:outerShdw blurRad="190500" dist="228600" dir="2700000" sy="90000" rotWithShape="0">
              <a:srgbClr val="000000">
                <a:alpha val="25500"/>
              </a:srgbClr>
            </a:outerShdw>
          </a:effectLst>
        </p:spPr>
        <p:style>
          <a:lnRef idx="1">
            <a:schemeClr val="accent6"/>
          </a:lnRef>
          <a:fillRef idx="3">
            <a:schemeClr val="accent6"/>
          </a:fillRef>
          <a:effectRef idx="2">
            <a:schemeClr val="accent6"/>
          </a:effectRef>
          <a:fontRef idx="minor">
            <a:schemeClr val="lt1"/>
          </a:fontRef>
        </p:style>
        <p:txBody>
          <a:bodyPr>
            <a:normAutofit fontScale="47500" lnSpcReduction="20000"/>
          </a:bodyPr>
          <a:lstStyle/>
          <a:p>
            <a:pPr marL="137160" indent="0">
              <a:buNone/>
            </a:pPr>
            <a:r>
              <a:rPr lang="en-US" sz="3600" dirty="0" smtClean="0">
                <a:solidFill>
                  <a:schemeClr val="bg1"/>
                </a:solidFill>
                <a:latin typeface="Arial" panose="020B0604020202020204" pitchFamily="34" charset="0"/>
                <a:cs typeface="Arial" panose="020B0604020202020204" pitchFamily="34" charset="0"/>
              </a:rPr>
              <a:t>School Websites:</a:t>
            </a:r>
          </a:p>
          <a:p>
            <a:pPr>
              <a:buClr>
                <a:srgbClr val="FFCC00"/>
              </a:buClr>
              <a:buSzPct val="90000"/>
              <a:buFont typeface="Wingdings" panose="05000000000000000000" pitchFamily="2" charset="2"/>
              <a:buChar char=""/>
            </a:pPr>
            <a:r>
              <a:rPr lang="en-US" sz="3600" dirty="0" smtClean="0">
                <a:solidFill>
                  <a:schemeClr val="bg1"/>
                </a:solidFill>
                <a:latin typeface="Arial" panose="020B0604020202020204" pitchFamily="34" charset="0"/>
                <a:cs typeface="Arial" panose="020B0604020202020204" pitchFamily="34" charset="0"/>
              </a:rPr>
              <a:t>Borough </a:t>
            </a:r>
            <a:r>
              <a:rPr lang="en-US" sz="3600" dirty="0">
                <a:solidFill>
                  <a:schemeClr val="bg1"/>
                </a:solidFill>
                <a:latin typeface="Arial" panose="020B0604020202020204" pitchFamily="34" charset="0"/>
                <a:cs typeface="Arial" panose="020B0604020202020204" pitchFamily="34" charset="0"/>
              </a:rPr>
              <a:t>of Manhattan Community </a:t>
            </a:r>
            <a:r>
              <a:rPr lang="en-US" sz="3600" dirty="0" smtClean="0">
                <a:solidFill>
                  <a:schemeClr val="bg1"/>
                </a:solidFill>
                <a:latin typeface="Arial" panose="020B0604020202020204" pitchFamily="34" charset="0"/>
                <a:cs typeface="Arial" panose="020B0604020202020204" pitchFamily="34" charset="0"/>
              </a:rPr>
              <a:t>College. </a:t>
            </a:r>
            <a:r>
              <a:rPr lang="en-US" sz="3600" dirty="0">
                <a:solidFill>
                  <a:schemeClr val="bg1"/>
                </a:solidFill>
                <a:latin typeface="Arial" panose="020B0604020202020204" pitchFamily="34" charset="0"/>
                <a:cs typeface="Arial" panose="020B0604020202020204" pitchFamily="34" charset="0"/>
                <a:hlinkClick r:id="rId4"/>
              </a:rPr>
              <a:t>http://</a:t>
            </a:r>
            <a:r>
              <a:rPr lang="en-US" sz="3600" dirty="0" smtClean="0">
                <a:solidFill>
                  <a:schemeClr val="bg1"/>
                </a:solidFill>
                <a:latin typeface="Arial" panose="020B0604020202020204" pitchFamily="34" charset="0"/>
                <a:cs typeface="Arial" panose="020B0604020202020204" pitchFamily="34" charset="0"/>
                <a:hlinkClick r:id="rId4"/>
              </a:rPr>
              <a:t>www.bmcc.cuny.edu/j2ee/index.jsp</a:t>
            </a:r>
            <a:r>
              <a:rPr lang="en-US" sz="3600" dirty="0" smtClean="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a:p>
            <a:pPr>
              <a:buClr>
                <a:srgbClr val="FFCC00"/>
              </a:buClr>
              <a:buSzPct val="90000"/>
              <a:buFont typeface="Wingdings" panose="05000000000000000000" pitchFamily="2" charset="2"/>
              <a:buChar char=""/>
            </a:pPr>
            <a:r>
              <a:rPr lang="en-US" sz="3600" dirty="0" smtClean="0">
                <a:solidFill>
                  <a:schemeClr val="bg1"/>
                </a:solidFill>
                <a:latin typeface="Arial" panose="020B0604020202020204" pitchFamily="34" charset="0"/>
                <a:cs typeface="Arial" panose="020B0604020202020204" pitchFamily="34" charset="0"/>
              </a:rPr>
              <a:t>Iowa </a:t>
            </a:r>
            <a:r>
              <a:rPr lang="en-US" sz="3600" dirty="0">
                <a:solidFill>
                  <a:schemeClr val="bg1"/>
                </a:solidFill>
                <a:latin typeface="Arial" panose="020B0604020202020204" pitchFamily="34" charset="0"/>
                <a:cs typeface="Arial" panose="020B0604020202020204" pitchFamily="34" charset="0"/>
              </a:rPr>
              <a:t>State University</a:t>
            </a:r>
          </a:p>
          <a:p>
            <a:pPr marL="137160" indent="0">
              <a:buClr>
                <a:srgbClr val="FFCC00"/>
              </a:buClr>
              <a:buSzPct val="90000"/>
              <a:buNone/>
            </a:pPr>
            <a:r>
              <a:rPr lang="en-US" sz="3600" dirty="0" smtClean="0">
                <a:solidFill>
                  <a:schemeClr val="bg1"/>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hlinkClick r:id="rId5"/>
              </a:rPr>
              <a:t>http</a:t>
            </a:r>
            <a:r>
              <a:rPr lang="en-US" sz="3600" dirty="0">
                <a:solidFill>
                  <a:schemeClr val="bg1"/>
                </a:solidFill>
                <a:latin typeface="Arial" panose="020B0604020202020204" pitchFamily="34" charset="0"/>
                <a:cs typeface="Arial" panose="020B0604020202020204" pitchFamily="34" charset="0"/>
                <a:hlinkClick r:id="rId5"/>
              </a:rPr>
              <a:t>://www.iastate.edu</a:t>
            </a:r>
            <a:r>
              <a:rPr lang="en-US" sz="3600" dirty="0" smtClean="0">
                <a:solidFill>
                  <a:schemeClr val="bg1"/>
                </a:solidFill>
                <a:latin typeface="Arial" panose="020B0604020202020204" pitchFamily="34" charset="0"/>
                <a:cs typeface="Arial" panose="020B0604020202020204" pitchFamily="34" charset="0"/>
                <a:hlinkClick r:id="rId5"/>
              </a:rPr>
              <a:t>/</a:t>
            </a:r>
            <a:r>
              <a:rPr lang="en-US" sz="3600" dirty="0" smtClean="0">
                <a:solidFill>
                  <a:schemeClr val="bg1"/>
                </a:solidFill>
                <a:latin typeface="Arial" panose="020B0604020202020204" pitchFamily="34" charset="0"/>
                <a:cs typeface="Arial" panose="020B0604020202020204" pitchFamily="34" charset="0"/>
              </a:rPr>
              <a:t> </a:t>
            </a:r>
            <a:endParaRPr lang="en-US" sz="3600" dirty="0" smtClean="0">
              <a:solidFill>
                <a:schemeClr val="bg1"/>
              </a:solidFill>
              <a:latin typeface="Arial" panose="020B0604020202020204" pitchFamily="34" charset="0"/>
              <a:cs typeface="Arial" panose="020B0604020202020204" pitchFamily="34" charset="0"/>
            </a:endParaRPr>
          </a:p>
          <a:p>
            <a:pPr>
              <a:buClr>
                <a:srgbClr val="FFCC00"/>
              </a:buClr>
              <a:buSzPct val="90000"/>
              <a:buFont typeface="Wingdings" panose="05000000000000000000" pitchFamily="2" charset="2"/>
              <a:buChar char=""/>
            </a:pPr>
            <a:r>
              <a:rPr lang="en-US" sz="3600" dirty="0" smtClean="0">
                <a:solidFill>
                  <a:schemeClr val="bg1"/>
                </a:solidFill>
                <a:latin typeface="Arial" panose="020B0604020202020204" pitchFamily="34" charset="0"/>
                <a:cs typeface="Arial" panose="020B0604020202020204" pitchFamily="34" charset="0"/>
              </a:rPr>
              <a:t>Sisseton </a:t>
            </a:r>
            <a:r>
              <a:rPr lang="en-US" sz="3600" dirty="0">
                <a:solidFill>
                  <a:schemeClr val="bg1"/>
                </a:solidFill>
                <a:latin typeface="Arial" panose="020B0604020202020204" pitchFamily="34" charset="0"/>
                <a:cs typeface="Arial" panose="020B0604020202020204" pitchFamily="34" charset="0"/>
              </a:rPr>
              <a:t>Wahpeton College</a:t>
            </a:r>
          </a:p>
          <a:p>
            <a:pPr marL="137160" indent="0">
              <a:buClr>
                <a:srgbClr val="FFCC00"/>
              </a:buClr>
              <a:buSzPct val="90000"/>
              <a:buNone/>
            </a:pPr>
            <a:r>
              <a:rPr lang="en-US" sz="3600" dirty="0" smtClean="0">
                <a:solidFill>
                  <a:schemeClr val="bg1"/>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hlinkClick r:id="rId6"/>
              </a:rPr>
              <a:t>http</a:t>
            </a:r>
            <a:r>
              <a:rPr lang="en-US" sz="3600" dirty="0">
                <a:solidFill>
                  <a:schemeClr val="bg1"/>
                </a:solidFill>
                <a:latin typeface="Arial" panose="020B0604020202020204" pitchFamily="34" charset="0"/>
                <a:cs typeface="Arial" panose="020B0604020202020204" pitchFamily="34" charset="0"/>
                <a:hlinkClick r:id="rId6"/>
              </a:rPr>
              <a:t>://www.swc.tc</a:t>
            </a:r>
            <a:r>
              <a:rPr lang="en-US" sz="3600" dirty="0" smtClean="0">
                <a:solidFill>
                  <a:schemeClr val="bg1"/>
                </a:solidFill>
                <a:latin typeface="Arial" panose="020B0604020202020204" pitchFamily="34" charset="0"/>
                <a:cs typeface="Arial" panose="020B0604020202020204" pitchFamily="34" charset="0"/>
                <a:hlinkClick r:id="rId6"/>
              </a:rPr>
              <a:t>/</a:t>
            </a:r>
            <a:r>
              <a:rPr lang="en-US" sz="3600" dirty="0" smtClean="0">
                <a:solidFill>
                  <a:schemeClr val="bg1"/>
                </a:solidFill>
                <a:latin typeface="Arial" panose="020B0604020202020204" pitchFamily="34" charset="0"/>
                <a:cs typeface="Arial" panose="020B0604020202020204" pitchFamily="34" charset="0"/>
              </a:rPr>
              <a:t> </a:t>
            </a:r>
            <a:endParaRPr lang="en-US" sz="3600" dirty="0" smtClean="0">
              <a:solidFill>
                <a:schemeClr val="bg1"/>
              </a:solidFill>
              <a:latin typeface="Arial" panose="020B0604020202020204" pitchFamily="34" charset="0"/>
              <a:cs typeface="Arial" panose="020B0604020202020204" pitchFamily="34" charset="0"/>
            </a:endParaRPr>
          </a:p>
          <a:p>
            <a:pPr marL="137160" indent="0">
              <a:buClr>
                <a:srgbClr val="FFCC00"/>
              </a:buClr>
              <a:buSzPct val="90000"/>
              <a:buNone/>
            </a:pPr>
            <a:endParaRPr lang="en-US" sz="3600" dirty="0" smtClean="0">
              <a:solidFill>
                <a:schemeClr val="bg1"/>
              </a:solidFill>
              <a:latin typeface="Arial" panose="020B0604020202020204" pitchFamily="34" charset="0"/>
              <a:cs typeface="Arial" panose="020B0604020202020204" pitchFamily="34" charset="0"/>
            </a:endParaRPr>
          </a:p>
          <a:p>
            <a:pPr marL="137160" indent="0">
              <a:buClr>
                <a:srgbClr val="FFCC00"/>
              </a:buClr>
              <a:buSzPct val="90000"/>
              <a:buNone/>
            </a:pPr>
            <a:r>
              <a:rPr lang="en-US" sz="3600" dirty="0" smtClean="0">
                <a:solidFill>
                  <a:schemeClr val="bg1"/>
                </a:solidFill>
                <a:latin typeface="Arial" panose="020B0604020202020204" pitchFamily="34" charset="0"/>
                <a:cs typeface="Arial" panose="020B0604020202020204" pitchFamily="34" charset="0"/>
              </a:rPr>
              <a:t>Other</a:t>
            </a:r>
            <a:r>
              <a:rPr lang="en-US" sz="3600" dirty="0" smtClean="0">
                <a:solidFill>
                  <a:schemeClr val="bg1"/>
                </a:solidFill>
                <a:latin typeface="Arial" panose="020B0604020202020204" pitchFamily="34" charset="0"/>
                <a:cs typeface="Arial" panose="020B0604020202020204" pitchFamily="34" charset="0"/>
              </a:rPr>
              <a:t>:</a:t>
            </a:r>
          </a:p>
          <a:p>
            <a:pPr>
              <a:buClr>
                <a:srgbClr val="FFCC00"/>
              </a:buClr>
              <a:buSzPct val="90000"/>
              <a:buFont typeface="Wingdings" panose="05000000000000000000" pitchFamily="2" charset="2"/>
              <a:buChar char="«"/>
            </a:pPr>
            <a:endParaRPr lang="en-US" sz="3600" dirty="0" smtClean="0">
              <a:solidFill>
                <a:schemeClr val="bg1"/>
              </a:solidFill>
              <a:latin typeface="Arial" panose="020B0604020202020204" pitchFamily="34" charset="0"/>
              <a:cs typeface="Arial" panose="020B0604020202020204" pitchFamily="34" charset="0"/>
            </a:endParaRPr>
          </a:p>
          <a:p>
            <a:pPr>
              <a:buClr>
                <a:srgbClr val="FFCC00"/>
              </a:buClr>
              <a:buSzPct val="90000"/>
              <a:buFont typeface="Wingdings" panose="05000000000000000000" pitchFamily="2" charset="2"/>
              <a:buChar char="«"/>
            </a:pPr>
            <a:r>
              <a:rPr lang="en-US" sz="3600" dirty="0" smtClean="0">
                <a:solidFill>
                  <a:schemeClr val="bg1"/>
                </a:solidFill>
                <a:latin typeface="Arial" panose="020B0604020202020204" pitchFamily="34" charset="0"/>
                <a:cs typeface="Arial" panose="020B0604020202020204" pitchFamily="34" charset="0"/>
              </a:rPr>
              <a:t>National Educational Association. (2014). Average Salaries of Public </a:t>
            </a:r>
          </a:p>
          <a:p>
            <a:pPr marL="137160" indent="0">
              <a:buClr>
                <a:srgbClr val="FFCC00"/>
              </a:buClr>
              <a:buSzPct val="90000"/>
              <a:buNone/>
            </a:pPr>
            <a:r>
              <a:rPr lang="en-US" sz="3600" dirty="0">
                <a:solidFill>
                  <a:schemeClr val="bg1"/>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rPr>
              <a:t>Schools. </a:t>
            </a:r>
            <a:r>
              <a:rPr lang="en-US" sz="3600" dirty="0">
                <a:solidFill>
                  <a:schemeClr val="bg1"/>
                </a:solidFill>
                <a:latin typeface="Arial" panose="020B0604020202020204" pitchFamily="34" charset="0"/>
                <a:cs typeface="Arial" panose="020B0604020202020204" pitchFamily="34" charset="0"/>
              </a:rPr>
              <a:t>Rankings of the States 2013 and Estimates of School Statistics </a:t>
            </a:r>
            <a:r>
              <a:rPr lang="en-US" sz="3600" dirty="0" smtClean="0">
                <a:solidFill>
                  <a:schemeClr val="bg1"/>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rPr>
              <a:t>	(</a:t>
            </a:r>
            <a:r>
              <a:rPr lang="en-US" sz="3600" dirty="0" smtClean="0">
                <a:solidFill>
                  <a:schemeClr val="bg1"/>
                </a:solidFill>
                <a:latin typeface="Arial" panose="020B0604020202020204" pitchFamily="34" charset="0"/>
                <a:cs typeface="Arial" panose="020B0604020202020204" pitchFamily="34" charset="0"/>
              </a:rPr>
              <a:t>2014). 	Retrieved from: </a:t>
            </a:r>
            <a:r>
              <a:rPr lang="en-US" sz="3600" dirty="0">
                <a:solidFill>
                  <a:schemeClr val="bg1"/>
                </a:solidFill>
                <a:latin typeface="Arial" panose="020B0604020202020204" pitchFamily="34" charset="0"/>
                <a:cs typeface="Arial" panose="020B0604020202020204" pitchFamily="34" charset="0"/>
                <a:hlinkClick r:id="rId7"/>
              </a:rPr>
              <a:t>http://</a:t>
            </a:r>
            <a:r>
              <a:rPr lang="en-US" sz="3600" dirty="0" smtClean="0">
                <a:solidFill>
                  <a:schemeClr val="bg1"/>
                </a:solidFill>
                <a:latin typeface="Arial" panose="020B0604020202020204" pitchFamily="34" charset="0"/>
                <a:cs typeface="Arial" panose="020B0604020202020204" pitchFamily="34" charset="0"/>
                <a:hlinkClick r:id="rId7"/>
              </a:rPr>
              <a:t>www.nea.org/assets/docs/NEA-Rankings-</a:t>
            </a:r>
            <a:r>
              <a:rPr lang="en-US" sz="3600" dirty="0" smtClean="0">
                <a:solidFill>
                  <a:schemeClr val="bg1"/>
                </a:solidFill>
                <a:latin typeface="Arial" panose="020B0604020202020204" pitchFamily="34" charset="0"/>
                <a:cs typeface="Arial" panose="020B0604020202020204" pitchFamily="34" charset="0"/>
              </a:rPr>
              <a:t>	and-Estimates-</a:t>
            </a:r>
            <a:r>
              <a:rPr lang="en-US" sz="3600" dirty="0" smtClean="0">
                <a:solidFill>
                  <a:schemeClr val="bg1"/>
                </a:solidFill>
                <a:latin typeface="Arial" panose="020B0604020202020204" pitchFamily="34" charset="0"/>
                <a:cs typeface="Arial" panose="020B0604020202020204" pitchFamily="34" charset="0"/>
              </a:rPr>
              <a:t>	2013-2014.pdf </a:t>
            </a:r>
          </a:p>
          <a:p>
            <a:pPr marL="137160" indent="0">
              <a:buClr>
                <a:srgbClr val="FFCC00"/>
              </a:buClr>
              <a:buSzPct val="90000"/>
              <a:buNone/>
            </a:pPr>
            <a:endParaRPr lang="en-US" dirty="0">
              <a:solidFill>
                <a:srgbClr val="FFCC00"/>
              </a:solidFill>
            </a:endParaRPr>
          </a:p>
          <a:p>
            <a:pPr>
              <a:buClr>
                <a:srgbClr val="FFCC00"/>
              </a:buClr>
              <a:buSzPct val="90000"/>
              <a:buFont typeface="Wingdings" panose="05000000000000000000" pitchFamily="2" charset="2"/>
              <a:buChar char="«"/>
            </a:pPr>
            <a:endParaRPr lang="en-US" dirty="0" smtClean="0">
              <a:solidFill>
                <a:srgbClr val="FFCC00"/>
              </a:solidFill>
            </a:endParaRPr>
          </a:p>
          <a:p>
            <a:pPr marL="137160" indent="0">
              <a:buClr>
                <a:srgbClr val="FFCC00"/>
              </a:buClr>
              <a:buSzPct val="90000"/>
              <a:buNone/>
            </a:pPr>
            <a:r>
              <a:rPr lang="en-US" dirty="0">
                <a:solidFill>
                  <a:srgbClr val="FFCC00"/>
                </a:solidFill>
              </a:rPr>
              <a:t> </a:t>
            </a:r>
            <a:endParaRPr lang="en-US" dirty="0" smtClean="0">
              <a:solidFill>
                <a:srgbClr val="FFCC00"/>
              </a:solidFill>
            </a:endParaRPr>
          </a:p>
        </p:txBody>
      </p:sp>
    </p:spTree>
    <p:extLst>
      <p:ext uri="{BB962C8B-B14F-4D97-AF65-F5344CB8AC3E}">
        <p14:creationId xmlns:p14="http://schemas.microsoft.com/office/powerpoint/2010/main" val="932974017"/>
      </p:ext>
    </p:extLst>
  </p:cSld>
  <p:clrMapOvr>
    <a:masterClrMapping/>
  </p:clrMapOvr>
  <mc:AlternateContent xmlns:mc="http://schemas.openxmlformats.org/markup-compatibility/2006">
    <mc:Choice xmlns:p14="http://schemas.microsoft.com/office/powerpoint/2010/main" Requires="p14">
      <p:transition spd="slow" p14:dur="3400" advTm="10000">
        <p14:reveal/>
      </p:transition>
    </mc:Choice>
    <mc:Fallback>
      <p:transition spd="slow"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FFCC00"/>
                </a:solidFill>
                <a:latin typeface="AR DESTINE" panose="02000000000000000000" pitchFamily="2" charset="0"/>
              </a:rPr>
              <a:t>References </a:t>
            </a:r>
            <a:r>
              <a:rPr lang="en-US" dirty="0" err="1" smtClean="0">
                <a:solidFill>
                  <a:srgbClr val="FFCC00"/>
                </a:solidFill>
                <a:latin typeface="AR DESTINE" panose="02000000000000000000" pitchFamily="2" charset="0"/>
              </a:rPr>
              <a:t>con’t</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a:xfrm>
            <a:off x="457200" y="1219200"/>
            <a:ext cx="8229600" cy="5257800"/>
          </a:xfrm>
          <a:effectLst>
            <a:glow rad="139700">
              <a:schemeClr val="accent3">
                <a:satMod val="175000"/>
                <a:alpha val="40000"/>
              </a:schemeClr>
            </a:glow>
            <a:outerShdw blurRad="190500" dist="228600" dir="2700000" sy="90000" rotWithShape="0">
              <a:srgbClr val="000000">
                <a:alpha val="25500"/>
              </a:srgbClr>
            </a:outerShdw>
          </a:effectLst>
        </p:spPr>
        <p:style>
          <a:lnRef idx="1">
            <a:schemeClr val="accent6"/>
          </a:lnRef>
          <a:fillRef idx="3">
            <a:schemeClr val="accent6"/>
          </a:fillRef>
          <a:effectRef idx="2">
            <a:schemeClr val="accent6"/>
          </a:effectRef>
          <a:fontRef idx="minor">
            <a:schemeClr val="lt1"/>
          </a:fontRef>
        </p:style>
        <p:txBody>
          <a:bodyPr>
            <a:normAutofit fontScale="25000" lnSpcReduction="20000"/>
          </a:bodyPr>
          <a:lstStyle/>
          <a:p>
            <a:pPr marL="0" marR="0">
              <a:lnSpc>
                <a:spcPct val="115000"/>
              </a:lnSpc>
              <a:spcBef>
                <a:spcPts val="0"/>
              </a:spcBef>
              <a:spcAft>
                <a:spcPts val="0"/>
              </a:spcAft>
            </a:pPr>
            <a:r>
              <a:rPr lang="en-US" sz="4800" dirty="0">
                <a:solidFill>
                  <a:schemeClr val="bg1"/>
                </a:solidFill>
                <a:latin typeface="Calibri"/>
                <a:ea typeface="Calibri"/>
                <a:cs typeface="Times New Roman"/>
              </a:rPr>
              <a:t> Images:</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5"/>
              </a:rPr>
              <a:t>http://thehdwall.com/wp-content/uploads/2014/07/Space-Stars-Star-Wars-Sci-Fi-Planets-Planet-Desktop-Backgrounds.jpg</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6"/>
              </a:rPr>
              <a:t>http://www.motionbackgroundsforfree.com/wp-content/uploads/2012/04/Screen-shot-2012-04-13-at-2.24.50-PM.png</a:t>
            </a:r>
            <a:endParaRPr lang="en-US" sz="4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7"/>
              </a:rPr>
              <a:t>http://premiumcoding.com/beautiful-free-space-backgrounds/</a:t>
            </a:r>
            <a:endParaRPr lang="en-US" sz="4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8"/>
              </a:rPr>
              <a:t>http://offroaduruguay.org/img/space-background.html</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9"/>
              </a:rPr>
              <a:t>http://bigbackground.com/space/colorful-space-background.html</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10"/>
              </a:rPr>
              <a:t>http://www.bluewallpaper.org/wallpaper/Star-Wars-Background/</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11"/>
              </a:rPr>
              <a:t>http://wall.alphacoders.com/by_sub_category.php?id=172083</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12"/>
              </a:rPr>
              <a:t>https://www.google.com/search?q=space+background</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tabLst>
                <a:tab pos="457200" algn="l"/>
              </a:tabLst>
            </a:pPr>
            <a:r>
              <a:rPr lang="en-US" sz="4800" u="sng" dirty="0">
                <a:solidFill>
                  <a:schemeClr val="bg1"/>
                </a:solidFill>
                <a:latin typeface="Calibri"/>
                <a:ea typeface="Calibri"/>
                <a:cs typeface="Times New Roman"/>
                <a:hlinkClick r:id="rId13"/>
              </a:rPr>
              <a:t>http://media.cdn.impericon.com/media/impericon/category/merch/starwars/20121204_star_wars_background.jpg</a:t>
            </a:r>
            <a:r>
              <a:rPr lang="en-US" sz="4800" dirty="0">
                <a:solidFill>
                  <a:schemeClr val="bg1"/>
                </a:solidFill>
                <a:latin typeface="Calibri"/>
                <a:ea typeface="Calibri"/>
                <a:cs typeface="Times New Roman"/>
              </a:rPr>
              <a:t> </a:t>
            </a:r>
          </a:p>
          <a:p>
            <a:pPr>
              <a:buClr>
                <a:srgbClr val="FFCC00"/>
              </a:buClr>
              <a:buSzPct val="75000"/>
              <a:buFont typeface="Wingdings" panose="05000000000000000000" pitchFamily="2" charset="2"/>
              <a:buChar char="«"/>
            </a:pPr>
            <a:endParaRPr lang="en-US" sz="4800" dirty="0">
              <a:solidFill>
                <a:schemeClr val="bg1"/>
              </a:solidFill>
            </a:endParaRPr>
          </a:p>
          <a:p>
            <a:pPr>
              <a:buClr>
                <a:srgbClr val="FFCC00"/>
              </a:buClr>
              <a:buSzPct val="75000"/>
              <a:buFont typeface="Wingdings" panose="05000000000000000000" pitchFamily="2" charset="2"/>
              <a:buChar char=""/>
            </a:pPr>
            <a:endParaRPr lang="en-US" sz="4800" dirty="0">
              <a:solidFill>
                <a:schemeClr val="bg1"/>
              </a:solidFill>
            </a:endParaRPr>
          </a:p>
          <a:p>
            <a:pPr marL="0" marR="0">
              <a:lnSpc>
                <a:spcPct val="115000"/>
              </a:lnSpc>
              <a:spcBef>
                <a:spcPts val="0"/>
              </a:spcBef>
              <a:spcAft>
                <a:spcPts val="0"/>
              </a:spcAft>
            </a:pPr>
            <a:r>
              <a:rPr lang="en-US" sz="4800" dirty="0">
                <a:solidFill>
                  <a:schemeClr val="bg1"/>
                </a:solidFill>
                <a:latin typeface="Calibri"/>
                <a:ea typeface="Calibri"/>
                <a:cs typeface="Times New Roman"/>
              </a:rPr>
              <a:t>Audio:</a:t>
            </a:r>
          </a:p>
          <a:p>
            <a:pPr marL="342900" marR="0" lvl="0" indent="-342900">
              <a:lnSpc>
                <a:spcPct val="115000"/>
              </a:lnSpc>
              <a:spcBef>
                <a:spcPts val="0"/>
              </a:spcBef>
              <a:spcAft>
                <a:spcPts val="0"/>
              </a:spcAft>
              <a:buFont typeface="Wingdings"/>
              <a:buChar char=""/>
            </a:pPr>
            <a:r>
              <a:rPr lang="en-US" sz="4800" dirty="0" err="1" smtClean="0">
                <a:solidFill>
                  <a:schemeClr val="bg1"/>
                </a:solidFill>
                <a:latin typeface="Calibri"/>
                <a:ea typeface="Calibri"/>
                <a:cs typeface="Times New Roman"/>
              </a:rPr>
              <a:t>Starwars</a:t>
            </a:r>
            <a:r>
              <a:rPr lang="en-US" sz="4800" dirty="0" smtClean="0">
                <a:solidFill>
                  <a:schemeClr val="bg1"/>
                </a:solidFill>
                <a:latin typeface="Calibri"/>
                <a:ea typeface="Calibri"/>
                <a:cs typeface="Times New Roman"/>
              </a:rPr>
              <a:t> </a:t>
            </a:r>
            <a:r>
              <a:rPr lang="en-US" sz="4800" dirty="0">
                <a:solidFill>
                  <a:schemeClr val="bg1"/>
                </a:solidFill>
                <a:latin typeface="Calibri"/>
                <a:ea typeface="Calibri"/>
                <a:cs typeface="Times New Roman"/>
              </a:rPr>
              <a:t>1 MPEG </a:t>
            </a:r>
            <a:r>
              <a:rPr lang="en-US" sz="4800" dirty="0" smtClean="0">
                <a:solidFill>
                  <a:schemeClr val="bg1"/>
                </a:solidFill>
                <a:latin typeface="Calibri"/>
                <a:ea typeface="Calibri"/>
                <a:cs typeface="Times New Roman"/>
              </a:rPr>
              <a:t>4</a:t>
            </a:r>
          </a:p>
          <a:p>
            <a:pPr marL="342900" marR="0" lvl="0" indent="-342900">
              <a:lnSpc>
                <a:spcPct val="115000"/>
              </a:lnSpc>
              <a:spcBef>
                <a:spcPts val="0"/>
              </a:spcBef>
              <a:spcAft>
                <a:spcPts val="0"/>
              </a:spcAft>
              <a:buFont typeface="Wingdings"/>
              <a:buChar char=""/>
            </a:pPr>
            <a:r>
              <a:rPr lang="en-US" sz="4800" dirty="0" err="1" smtClean="0">
                <a:solidFill>
                  <a:schemeClr val="bg1"/>
                </a:solidFill>
                <a:latin typeface="Calibri"/>
                <a:ea typeface="Calibri"/>
                <a:cs typeface="Times New Roman"/>
              </a:rPr>
              <a:t>Stirling</a:t>
            </a:r>
            <a:r>
              <a:rPr lang="en-US" sz="4800" dirty="0" smtClean="0">
                <a:solidFill>
                  <a:schemeClr val="bg1"/>
                </a:solidFill>
                <a:latin typeface="Calibri"/>
                <a:ea typeface="Calibri"/>
                <a:cs typeface="Times New Roman"/>
              </a:rPr>
              <a:t>, L. &amp; </a:t>
            </a:r>
            <a:r>
              <a:rPr lang="en-US" sz="4800" dirty="0" err="1" smtClean="0">
                <a:solidFill>
                  <a:schemeClr val="bg1"/>
                </a:solidFill>
                <a:latin typeface="Calibri"/>
                <a:ea typeface="Calibri"/>
                <a:cs typeface="Times New Roman"/>
              </a:rPr>
              <a:t>Hollens</a:t>
            </a:r>
            <a:r>
              <a:rPr lang="en-US" sz="4800" dirty="0" smtClean="0">
                <a:solidFill>
                  <a:schemeClr val="bg1"/>
                </a:solidFill>
                <a:latin typeface="Calibri"/>
                <a:ea typeface="Calibri"/>
                <a:cs typeface="Times New Roman"/>
              </a:rPr>
              <a:t>, P. (2013). Star Wars Medley [Single]. Retrieved November 2014 </a:t>
            </a:r>
            <a:r>
              <a:rPr lang="en-US" sz="4800" dirty="0">
                <a:solidFill>
                  <a:schemeClr val="bg1"/>
                </a:solidFill>
                <a:latin typeface="Calibri"/>
                <a:ea typeface="Calibri"/>
                <a:cs typeface="Times New Roman"/>
              </a:rPr>
              <a:t>from: </a:t>
            </a:r>
            <a:r>
              <a:rPr lang="en-US" sz="4800" dirty="0">
                <a:solidFill>
                  <a:schemeClr val="bg1"/>
                </a:solidFill>
                <a:latin typeface="Calibri"/>
                <a:ea typeface="Calibri"/>
                <a:cs typeface="Times New Roman"/>
                <a:hlinkClick r:id="rId14"/>
              </a:rPr>
              <a:t>http://</a:t>
            </a:r>
            <a:r>
              <a:rPr lang="en-US" sz="4800" dirty="0" smtClean="0">
                <a:solidFill>
                  <a:schemeClr val="bg1"/>
                </a:solidFill>
                <a:latin typeface="Calibri"/>
                <a:ea typeface="Calibri"/>
                <a:cs typeface="Times New Roman"/>
                <a:hlinkClick r:id="rId14"/>
              </a:rPr>
              <a:t>www.youtube.com/watch?v=KtQb2axKpuw</a:t>
            </a:r>
            <a:r>
              <a:rPr lang="en-US" sz="4800" dirty="0" smtClean="0">
                <a:solidFill>
                  <a:schemeClr val="bg1"/>
                </a:solidFill>
                <a:latin typeface="Calibri"/>
                <a:ea typeface="Calibri"/>
                <a:cs typeface="Times New Roman"/>
              </a:rPr>
              <a:t> </a:t>
            </a:r>
            <a:endParaRPr lang="en-US" sz="4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15"/>
              </a:rPr>
              <a:t>http://www.thesoundarchive.com/star-wars.asp</a:t>
            </a:r>
            <a:endParaRPr lang="en-US" sz="4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16"/>
              </a:rPr>
              <a:t>https://ia801703.us.archive.org/15/items/StarWarsThemeSongByJohnWilliams/Star%20Wars%20Theme%20Song%20By%20John%20Williams.mp3</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17"/>
              </a:rPr>
              <a:t>http://www.mediacollege.com/downloads/sound-effects/star-wars/lightsaber/lightsaber_02.mp3</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18"/>
              </a:rPr>
              <a:t>http://www.mediacollege.com/downloads/sound-effects/star-wars/darthvader/darthvader_dontmakeme.wav</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19"/>
              </a:rPr>
              <a:t>http://www.mediacollege.com/downloads/sound-effects/star-wars/darthvader/darthvader_yourfather.wav</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20"/>
              </a:rPr>
              <a:t>http://www.mediacollege.com/downloads/sound-effects/star-wars/r2d2/r2d2_01.wav</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21"/>
              </a:rPr>
              <a:t>http://www.mediacollege.com/downloads/sound-effects/star-wars/chewbacca/chewbacca_01.wav</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22"/>
              </a:rPr>
              <a:t>http://www.mediacollege.com/downloads/sound-effects/star-wars/jabba/jabba_laugh.wav</a:t>
            </a:r>
            <a:r>
              <a:rPr lang="en-US" sz="4800" dirty="0">
                <a:solidFill>
                  <a:schemeClr val="bg1"/>
                </a:solidFill>
                <a:latin typeface="Calibri"/>
                <a:ea typeface="Calibri"/>
                <a:cs typeface="Times New Roman"/>
              </a:rPr>
              <a:t> </a:t>
            </a:r>
          </a:p>
          <a:p>
            <a:pPr marL="342900" marR="0" lvl="0" indent="-342900">
              <a:lnSpc>
                <a:spcPct val="115000"/>
              </a:lnSpc>
              <a:spcBef>
                <a:spcPts val="0"/>
              </a:spcBef>
              <a:spcAft>
                <a:spcPts val="0"/>
              </a:spcAft>
              <a:buFont typeface="Wingdings"/>
              <a:buChar char=""/>
            </a:pPr>
            <a:r>
              <a:rPr lang="en-US" sz="4800" u="sng" dirty="0">
                <a:solidFill>
                  <a:schemeClr val="bg1"/>
                </a:solidFill>
                <a:latin typeface="Calibri"/>
                <a:ea typeface="Calibri"/>
                <a:cs typeface="Times New Roman"/>
                <a:hlinkClick r:id="rId23"/>
              </a:rPr>
              <a:t>http://www.mediacollege.com/downloads/sound-effects/star-wars/yoda/yoda_doordonot.wav</a:t>
            </a:r>
            <a:endParaRPr lang="en-US" sz="4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4800" dirty="0">
                <a:solidFill>
                  <a:schemeClr val="bg1"/>
                </a:solidFill>
                <a:latin typeface="Calibri"/>
                <a:ea typeface="Calibri"/>
                <a:cs typeface="Times New Roman"/>
                <a:hlinkClick r:id="rId24"/>
              </a:rPr>
              <a:t>http://</a:t>
            </a:r>
            <a:r>
              <a:rPr lang="en-US" sz="4800" dirty="0" smtClean="0">
                <a:solidFill>
                  <a:schemeClr val="bg1"/>
                </a:solidFill>
                <a:latin typeface="Calibri"/>
                <a:ea typeface="Calibri"/>
                <a:cs typeface="Times New Roman"/>
                <a:hlinkClick r:id="rId24"/>
              </a:rPr>
              <a:t>www.mediacollege.com/downloads/sound-effects/star-wars/yoda/yoda_whyareyouhere.wav</a:t>
            </a:r>
            <a:r>
              <a:rPr lang="en-US" sz="4800" dirty="0" smtClean="0">
                <a:solidFill>
                  <a:schemeClr val="bg1"/>
                </a:solidFill>
                <a:latin typeface="Calibri"/>
                <a:ea typeface="Calibri"/>
                <a:cs typeface="Times New Roman"/>
              </a:rPr>
              <a:t> </a:t>
            </a:r>
            <a:endParaRPr lang="en-US" sz="4800" dirty="0">
              <a:solidFill>
                <a:schemeClr val="bg1"/>
              </a:solidFill>
              <a:latin typeface="Calibri"/>
              <a:ea typeface="Calibri"/>
              <a:cs typeface="Times New Roman"/>
            </a:endParaRPr>
          </a:p>
          <a:p>
            <a:pPr marL="137160" indent="0">
              <a:buClr>
                <a:srgbClr val="FFCC00"/>
              </a:buClr>
              <a:buSzPct val="90000"/>
              <a:buNone/>
            </a:pPr>
            <a:endParaRPr lang="en-US" dirty="0">
              <a:solidFill>
                <a:srgbClr val="FFCC00"/>
              </a:solidFill>
            </a:endParaRPr>
          </a:p>
          <a:p>
            <a:pPr>
              <a:buClr>
                <a:srgbClr val="FFCC00"/>
              </a:buClr>
              <a:buSzPct val="90000"/>
              <a:buFont typeface="Wingdings" panose="05000000000000000000" pitchFamily="2" charset="2"/>
              <a:buChar char="«"/>
            </a:pPr>
            <a:endParaRPr lang="en-US" dirty="0" smtClean="0">
              <a:solidFill>
                <a:srgbClr val="FFCC00"/>
              </a:solidFill>
            </a:endParaRPr>
          </a:p>
          <a:p>
            <a:pPr marL="137160" indent="0">
              <a:buClr>
                <a:srgbClr val="FFCC00"/>
              </a:buClr>
              <a:buSzPct val="90000"/>
              <a:buNone/>
            </a:pPr>
            <a:r>
              <a:rPr lang="en-US" dirty="0">
                <a:solidFill>
                  <a:srgbClr val="FFCC00"/>
                </a:solidFill>
              </a:rPr>
              <a:t> </a:t>
            </a:r>
            <a:endParaRPr lang="en-US" dirty="0" smtClean="0">
              <a:solidFill>
                <a:srgbClr val="FFCC00"/>
              </a:solidFill>
            </a:endParaRPr>
          </a:p>
        </p:txBody>
      </p:sp>
    </p:spTree>
    <p:extLst>
      <p:ext uri="{BB962C8B-B14F-4D97-AF65-F5344CB8AC3E}">
        <p14:creationId xmlns:p14="http://schemas.microsoft.com/office/powerpoint/2010/main" val="3475230254"/>
      </p:ext>
    </p:extLst>
  </p:cSld>
  <p:clrMapOvr>
    <a:masterClrMapping/>
  </p:clrMapOvr>
  <mc:AlternateContent xmlns:mc="http://schemas.openxmlformats.org/markup-compatibility/2006">
    <mc:Choice xmlns:p14="http://schemas.microsoft.com/office/powerpoint/2010/main" Requires="p14">
      <p:transition spd="slow" p14:dur="3400" advTm="10000">
        <p14:reveal/>
        <p:sndAc>
          <p:stSnd>
            <p:snd r:embed="rId3" name="r2d2_01.wav"/>
          </p:stSnd>
        </p:sndAc>
      </p:transition>
    </mc:Choice>
    <mc:Fallback>
      <p:transition spd="slow" advTm="10000">
        <p:fade/>
        <p:sndAc>
          <p:stSnd>
            <p:snd r:embed="rId3" name="r2d2_01.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3" name="TextBox 2"/>
          <p:cNvSpPr txBox="1"/>
          <p:nvPr/>
        </p:nvSpPr>
        <p:spPr>
          <a:xfrm>
            <a:off x="1828800" y="18097"/>
            <a:ext cx="5715000" cy="6370975"/>
          </a:xfrm>
          <a:prstGeom prst="rect">
            <a:avLst/>
          </a:prstGeom>
          <a:noFill/>
        </p:spPr>
        <p:txBody>
          <a:bodyPr wrap="square" rtlCol="0">
            <a:spAutoFit/>
          </a:bodyPr>
          <a:lstStyle/>
          <a:p>
            <a:pPr algn="just"/>
            <a:r>
              <a:rPr lang="en-US" sz="3400" dirty="0" smtClean="0">
                <a:solidFill>
                  <a:srgbClr val="FFCC00"/>
                </a:solidFill>
                <a:latin typeface="Arial Black" panose="020B0A04020102020204" pitchFamily="34" charset="0"/>
                <a:cs typeface="Aharoni" panose="02010803020104030203" pitchFamily="2" charset="-79"/>
              </a:rPr>
              <a:t>Not so long ago, in three states far, far away, various colleges compete for the brightest and best faculty members to join their ranks. Much will depend on the ease with which these Jedi Masters may align forces and what kind of benefits await them. </a:t>
            </a:r>
            <a:endParaRPr lang="en-US" sz="3400" dirty="0">
              <a:solidFill>
                <a:srgbClr val="FFCC00"/>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007171673"/>
      </p:ext>
    </p:extLst>
  </p:cSld>
  <p:clrMapOvr>
    <a:masterClrMapping/>
  </p:clrMapOvr>
  <mc:AlternateContent xmlns:mc="http://schemas.openxmlformats.org/markup-compatibility/2006" xmlns:p14="http://schemas.microsoft.com/office/powerpoint/2010/main">
    <mc:Choice Requires="p14">
      <p:transition spd="slow" p14:dur="3900" advTm="22000">
        <p14:glitter pattern="hexagon"/>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0" fill="hold"/>
                                        <p:tgtEl>
                                          <p:spTgt spid="3"/>
                                        </p:tgtEl>
                                        <p:attrNameLst>
                                          <p:attrName>ppt_x</p:attrName>
                                        </p:attrNameLst>
                                      </p:cBhvr>
                                      <p:tavLst>
                                        <p:tav tm="0">
                                          <p:val>
                                            <p:strVal val="#ppt_x"/>
                                          </p:val>
                                        </p:tav>
                                        <p:tav tm="100000">
                                          <p:val>
                                            <p:strVal val="#ppt_x"/>
                                          </p:val>
                                        </p:tav>
                                      </p:tavLst>
                                    </p:anim>
                                    <p:anim calcmode="lin" valueType="num">
                                      <p:cBhvr>
                                        <p:cTn id="8" dur="20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solidFill>
                  <a:srgbClr val="FFCC00"/>
                </a:solidFill>
                <a:latin typeface="AR DESTINE" panose="02000000000000000000" pitchFamily="2" charset="0"/>
              </a:rPr>
              <a:t>School Selection</a:t>
            </a:r>
            <a:endParaRPr lang="en-US" sz="4800" dirty="0">
              <a:solidFill>
                <a:srgbClr val="FFCC00"/>
              </a:solidFill>
              <a:latin typeface="AR DESTINE" panose="02000000000000000000" pitchFamily="2" charset="0"/>
            </a:endParaRPr>
          </a:p>
        </p:txBody>
      </p:sp>
      <p:sp>
        <p:nvSpPr>
          <p:cNvPr id="8" name="Content Placeholder 7"/>
          <p:cNvSpPr>
            <a:spLocks noGrp="1"/>
          </p:cNvSpPr>
          <p:nvPr>
            <p:ph idx="1"/>
          </p:nvPr>
        </p:nvSpPr>
        <p:spPr>
          <a:xfrm>
            <a:off x="457200" y="1295400"/>
            <a:ext cx="8229600" cy="5013960"/>
          </a:xfrm>
          <a:noFill/>
          <a:effectLst>
            <a:outerShdw blurRad="190500" dist="228600" dir="2700000" sy="90000" rotWithShape="0">
              <a:srgbClr val="000000">
                <a:alpha val="25500"/>
              </a:srgbClr>
            </a:outerShdw>
            <a:softEdge rad="317500"/>
          </a:effectLst>
        </p:spPr>
        <p:style>
          <a:lnRef idx="1">
            <a:schemeClr val="dk1"/>
          </a:lnRef>
          <a:fillRef idx="3">
            <a:schemeClr val="dk1"/>
          </a:fillRef>
          <a:effectRef idx="2">
            <a:schemeClr val="dk1"/>
          </a:effectRef>
          <a:fontRef idx="minor">
            <a:schemeClr val="lt1"/>
          </a:fontRef>
        </p:style>
        <p:txBody>
          <a:bodyPr/>
          <a:lstStyle/>
          <a:p>
            <a:pPr>
              <a:buClr>
                <a:srgbClr val="FFCC00"/>
              </a:buClr>
              <a:buSzPct val="75000"/>
              <a:buFont typeface="Wingdings" panose="05000000000000000000" pitchFamily="2" charset="2"/>
              <a:buChar char="«"/>
            </a:pPr>
            <a:r>
              <a:rPr lang="en-US" sz="3200" dirty="0" smtClean="0">
                <a:solidFill>
                  <a:srgbClr val="FFCC00"/>
                </a:solidFill>
                <a:latin typeface="Aharoni" panose="02010803020104030203" pitchFamily="2" charset="-79"/>
                <a:cs typeface="Aharoni" panose="02010803020104030203" pitchFamily="2" charset="-79"/>
              </a:rPr>
              <a:t>Based on the </a:t>
            </a:r>
            <a:r>
              <a:rPr lang="en-US" sz="3600" dirty="0" smtClean="0">
                <a:solidFill>
                  <a:srgbClr val="FFCC00"/>
                </a:solidFill>
                <a:latin typeface="Aharoni" panose="02010803020104030203" pitchFamily="2" charset="-79"/>
                <a:cs typeface="Aharoni" panose="02010803020104030203" pitchFamily="2" charset="-79"/>
              </a:rPr>
              <a:t>2014</a:t>
            </a:r>
            <a:r>
              <a:rPr lang="en-US" sz="3200" dirty="0" smtClean="0">
                <a:solidFill>
                  <a:srgbClr val="FFCC00"/>
                </a:solidFill>
                <a:latin typeface="Aharoni" panose="02010803020104030203" pitchFamily="2" charset="-79"/>
                <a:cs typeface="Aharoni" panose="02010803020104030203" pitchFamily="2" charset="-79"/>
              </a:rPr>
              <a:t> rankings of  </a:t>
            </a:r>
            <a:r>
              <a:rPr lang="en-US" sz="3200" i="1" dirty="0" smtClean="0">
                <a:solidFill>
                  <a:srgbClr val="FFCC00"/>
                </a:solidFill>
                <a:latin typeface="Aharoni" panose="02010803020104030203" pitchFamily="2" charset="-79"/>
                <a:cs typeface="Aharoni" panose="02010803020104030203" pitchFamily="2" charset="-79"/>
              </a:rPr>
              <a:t>Average Salaries of Public Schools</a:t>
            </a:r>
            <a:r>
              <a:rPr lang="en-US" sz="3200" dirty="0" smtClean="0">
                <a:solidFill>
                  <a:srgbClr val="FFCC00"/>
                </a:solidFill>
                <a:latin typeface="Aharoni" panose="02010803020104030203" pitchFamily="2" charset="-79"/>
                <a:cs typeface="Aharoni" panose="02010803020104030203" pitchFamily="2" charset="-79"/>
              </a:rPr>
              <a:t> </a:t>
            </a:r>
            <a:r>
              <a:rPr lang="en-US" sz="3200" dirty="0">
                <a:solidFill>
                  <a:srgbClr val="FFCC00"/>
                </a:solidFill>
                <a:latin typeface="Aharoni" panose="02010803020104030203" pitchFamily="2" charset="-79"/>
                <a:cs typeface="Aharoni" panose="02010803020104030203" pitchFamily="2" charset="-79"/>
              </a:rPr>
              <a:t> </a:t>
            </a:r>
            <a:r>
              <a:rPr lang="en-US" sz="3200" dirty="0" smtClean="0">
                <a:solidFill>
                  <a:srgbClr val="FFCC00"/>
                </a:solidFill>
                <a:latin typeface="Aharoni" panose="02010803020104030203" pitchFamily="2" charset="-79"/>
                <a:cs typeface="Aharoni" panose="02010803020104030203" pitchFamily="2" charset="-79"/>
              </a:rPr>
              <a:t>by </a:t>
            </a:r>
            <a:r>
              <a:rPr lang="en-US" sz="3200" dirty="0">
                <a:solidFill>
                  <a:srgbClr val="FFCC00"/>
                </a:solidFill>
                <a:latin typeface="Aharoni" panose="02010803020104030203" pitchFamily="2" charset="-79"/>
                <a:cs typeface="Aharoni" panose="02010803020104030203" pitchFamily="2" charset="-79"/>
              </a:rPr>
              <a:t>the National Educational </a:t>
            </a:r>
            <a:r>
              <a:rPr lang="en-US" sz="3200" dirty="0" smtClean="0">
                <a:solidFill>
                  <a:srgbClr val="FFCC00"/>
                </a:solidFill>
                <a:latin typeface="Aharoni" panose="02010803020104030203" pitchFamily="2" charset="-79"/>
                <a:cs typeface="Aharoni" panose="02010803020104030203" pitchFamily="2" charset="-79"/>
              </a:rPr>
              <a:t>Association, schools </a:t>
            </a:r>
            <a:r>
              <a:rPr lang="en-US" sz="3200" dirty="0">
                <a:solidFill>
                  <a:srgbClr val="FFCC00"/>
                </a:solidFill>
                <a:latin typeface="Aharoni" panose="02010803020104030203" pitchFamily="2" charset="-79"/>
                <a:cs typeface="Aharoni" panose="02010803020104030203" pitchFamily="2" charset="-79"/>
              </a:rPr>
              <a:t>were selected from states </a:t>
            </a:r>
            <a:r>
              <a:rPr lang="en-US" sz="3200" dirty="0" smtClean="0">
                <a:solidFill>
                  <a:srgbClr val="FFCC00"/>
                </a:solidFill>
                <a:latin typeface="Aharoni" panose="02010803020104030203" pitchFamily="2" charset="-79"/>
                <a:cs typeface="Aharoni" panose="02010803020104030203" pitchFamily="2" charset="-79"/>
              </a:rPr>
              <a:t>with the following ranks:</a:t>
            </a:r>
          </a:p>
          <a:p>
            <a:pPr lvl="1">
              <a:buClr>
                <a:srgbClr val="FFCC00"/>
              </a:buClr>
              <a:buSzPct val="65000"/>
              <a:buFont typeface="Wingdings 2" panose="05020102010507070707" pitchFamily="18" charset="2"/>
              <a:buChar char=""/>
            </a:pPr>
            <a:r>
              <a:rPr lang="en-US" sz="4400" dirty="0" smtClean="0">
                <a:solidFill>
                  <a:srgbClr val="FFCC00"/>
                </a:solidFill>
                <a:latin typeface="Aharoni" panose="02010803020104030203" pitchFamily="2" charset="-79"/>
                <a:cs typeface="Aharoni" panose="02010803020104030203" pitchFamily="2" charset="-79"/>
              </a:rPr>
              <a:t>1</a:t>
            </a:r>
            <a:r>
              <a:rPr lang="en-US" sz="2800" baseline="30000" dirty="0" smtClean="0">
                <a:solidFill>
                  <a:srgbClr val="FFCC00"/>
                </a:solidFill>
                <a:latin typeface="Aharoni" panose="02010803020104030203" pitchFamily="2" charset="-79"/>
                <a:cs typeface="Aharoni" panose="02010803020104030203" pitchFamily="2" charset="-79"/>
              </a:rPr>
              <a:t>st</a:t>
            </a:r>
            <a:r>
              <a:rPr lang="en-US" sz="2800" dirty="0" smtClean="0">
                <a:solidFill>
                  <a:srgbClr val="FFCC00"/>
                </a:solidFill>
                <a:latin typeface="Aharoni" panose="02010803020104030203" pitchFamily="2" charset="-79"/>
                <a:cs typeface="Aharoni" panose="02010803020104030203" pitchFamily="2" charset="-79"/>
              </a:rPr>
              <a:t> </a:t>
            </a:r>
            <a:r>
              <a:rPr lang="en-US" sz="2800" dirty="0">
                <a:solidFill>
                  <a:srgbClr val="FFCC00"/>
                </a:solidFill>
                <a:latin typeface="Aharoni" panose="02010803020104030203" pitchFamily="2" charset="-79"/>
                <a:cs typeface="Aharoni" panose="02010803020104030203" pitchFamily="2" charset="-79"/>
              </a:rPr>
              <a:t>(</a:t>
            </a:r>
            <a:r>
              <a:rPr lang="en-US" sz="2800" dirty="0" smtClean="0">
                <a:solidFill>
                  <a:srgbClr val="FFCC00"/>
                </a:solidFill>
                <a:latin typeface="Aharoni" panose="02010803020104030203" pitchFamily="2" charset="-79"/>
                <a:cs typeface="Aharoni" panose="02010803020104030203" pitchFamily="2" charset="-79"/>
              </a:rPr>
              <a:t>highest)– New York- </a:t>
            </a:r>
            <a:r>
              <a:rPr lang="en-US" sz="3600" dirty="0" smtClean="0">
                <a:solidFill>
                  <a:srgbClr val="FFCC00"/>
                </a:solidFill>
                <a:latin typeface="Aharoni" panose="02010803020104030203" pitchFamily="2" charset="-79"/>
                <a:cs typeface="Aharoni" panose="02010803020104030203" pitchFamily="2" charset="-79"/>
              </a:rPr>
              <a:t>$75,279 </a:t>
            </a:r>
          </a:p>
          <a:p>
            <a:pPr lvl="1">
              <a:buClr>
                <a:srgbClr val="FFCC00"/>
              </a:buClr>
              <a:buSzPct val="65000"/>
              <a:buFont typeface="Wingdings 2" panose="05020102010507070707" pitchFamily="18" charset="2"/>
              <a:buChar char=""/>
            </a:pPr>
            <a:r>
              <a:rPr lang="en-US" sz="4000" dirty="0" smtClean="0">
                <a:solidFill>
                  <a:srgbClr val="FFCC00"/>
                </a:solidFill>
                <a:latin typeface="Aharoni" panose="02010803020104030203" pitchFamily="2" charset="-79"/>
                <a:cs typeface="Aharoni" panose="02010803020104030203" pitchFamily="2" charset="-79"/>
              </a:rPr>
              <a:t>25</a:t>
            </a:r>
            <a:r>
              <a:rPr lang="en-US" sz="2800" baseline="30000" dirty="0" smtClean="0">
                <a:solidFill>
                  <a:srgbClr val="FFCC00"/>
                </a:solidFill>
                <a:latin typeface="Aharoni" panose="02010803020104030203" pitchFamily="2" charset="-79"/>
                <a:cs typeface="Aharoni" panose="02010803020104030203" pitchFamily="2" charset="-79"/>
              </a:rPr>
              <a:t>th</a:t>
            </a:r>
            <a:r>
              <a:rPr lang="en-US" sz="2800" dirty="0" smtClean="0">
                <a:solidFill>
                  <a:srgbClr val="FFCC00"/>
                </a:solidFill>
                <a:latin typeface="Aharoni" panose="02010803020104030203" pitchFamily="2" charset="-79"/>
                <a:cs typeface="Aharoni" panose="02010803020104030203" pitchFamily="2" charset="-79"/>
              </a:rPr>
              <a:t> </a:t>
            </a:r>
            <a:r>
              <a:rPr lang="en-US" sz="2800" dirty="0">
                <a:solidFill>
                  <a:srgbClr val="FFCC00"/>
                </a:solidFill>
                <a:latin typeface="Aharoni" panose="02010803020104030203" pitchFamily="2" charset="-79"/>
                <a:cs typeface="Aharoni" panose="02010803020104030203" pitchFamily="2" charset="-79"/>
              </a:rPr>
              <a:t>(</a:t>
            </a:r>
            <a:r>
              <a:rPr lang="en-US" sz="2800" dirty="0" smtClean="0">
                <a:solidFill>
                  <a:srgbClr val="FFCC00"/>
                </a:solidFill>
                <a:latin typeface="Aharoni" panose="02010803020104030203" pitchFamily="2" charset="-79"/>
                <a:cs typeface="Aharoni" panose="02010803020104030203" pitchFamily="2" charset="-79"/>
              </a:rPr>
              <a:t>median)– Iowa- </a:t>
            </a:r>
            <a:r>
              <a:rPr lang="en-US" sz="3600" dirty="0" smtClean="0">
                <a:solidFill>
                  <a:srgbClr val="FFCC00"/>
                </a:solidFill>
                <a:latin typeface="Aharoni" panose="02010803020104030203" pitchFamily="2" charset="-79"/>
                <a:cs typeface="Aharoni" panose="02010803020104030203" pitchFamily="2" charset="-79"/>
              </a:rPr>
              <a:t>$50,946 </a:t>
            </a:r>
          </a:p>
          <a:p>
            <a:pPr lvl="1">
              <a:buClr>
                <a:srgbClr val="FFCC00"/>
              </a:buClr>
              <a:buSzPct val="65000"/>
              <a:buFont typeface="Wingdings 2" panose="05020102010507070707" pitchFamily="18" charset="2"/>
              <a:buChar char=""/>
            </a:pPr>
            <a:r>
              <a:rPr lang="en-US" sz="4000" dirty="0" smtClean="0">
                <a:solidFill>
                  <a:srgbClr val="FFCC00"/>
                </a:solidFill>
                <a:latin typeface="Aharoni" panose="02010803020104030203" pitchFamily="2" charset="-79"/>
                <a:cs typeface="Aharoni" panose="02010803020104030203" pitchFamily="2" charset="-79"/>
              </a:rPr>
              <a:t>50</a:t>
            </a:r>
            <a:r>
              <a:rPr lang="en-US" sz="2800" baseline="30000" dirty="0" smtClean="0">
                <a:solidFill>
                  <a:srgbClr val="FFCC00"/>
                </a:solidFill>
                <a:latin typeface="Aharoni" panose="02010803020104030203" pitchFamily="2" charset="-79"/>
                <a:cs typeface="Aharoni" panose="02010803020104030203" pitchFamily="2" charset="-79"/>
              </a:rPr>
              <a:t>th</a:t>
            </a:r>
            <a:r>
              <a:rPr lang="en-US" sz="2800" dirty="0" smtClean="0">
                <a:solidFill>
                  <a:srgbClr val="FFCC00"/>
                </a:solidFill>
                <a:latin typeface="Aharoni" panose="02010803020104030203" pitchFamily="2" charset="-79"/>
                <a:cs typeface="Aharoni" panose="02010803020104030203" pitchFamily="2" charset="-79"/>
              </a:rPr>
              <a:t> </a:t>
            </a:r>
            <a:r>
              <a:rPr lang="en-US" sz="2800" dirty="0">
                <a:solidFill>
                  <a:srgbClr val="FFCC00"/>
                </a:solidFill>
                <a:latin typeface="Aharoni" panose="02010803020104030203" pitchFamily="2" charset="-79"/>
                <a:cs typeface="Aharoni" panose="02010803020104030203" pitchFamily="2" charset="-79"/>
              </a:rPr>
              <a:t>(lowest) </a:t>
            </a:r>
            <a:r>
              <a:rPr lang="en-US" sz="2800" dirty="0" smtClean="0">
                <a:solidFill>
                  <a:srgbClr val="FFCC00"/>
                </a:solidFill>
                <a:latin typeface="Aharoni" panose="02010803020104030203" pitchFamily="2" charset="-79"/>
                <a:cs typeface="Aharoni" panose="02010803020104030203" pitchFamily="2" charset="-79"/>
              </a:rPr>
              <a:t>– South Dakota- </a:t>
            </a:r>
            <a:r>
              <a:rPr lang="en-US" sz="3600" dirty="0" smtClean="0">
                <a:solidFill>
                  <a:srgbClr val="FFCC00"/>
                </a:solidFill>
                <a:latin typeface="Aharoni" panose="02010803020104030203" pitchFamily="2" charset="-79"/>
                <a:cs typeface="Aharoni" panose="02010803020104030203" pitchFamily="2" charset="-79"/>
              </a:rPr>
              <a:t>$39,018</a:t>
            </a:r>
            <a:endParaRPr lang="en-US" sz="3600" dirty="0">
              <a:solidFill>
                <a:srgbClr val="FFCC00"/>
              </a:solidFill>
              <a:latin typeface="Aharoni" panose="02010803020104030203" pitchFamily="2" charset="-79"/>
              <a:cs typeface="Aharoni" panose="02010803020104030203" pitchFamily="2" charset="-79"/>
            </a:endParaRPr>
          </a:p>
          <a:p>
            <a:pPr>
              <a:buClr>
                <a:srgbClr val="FFCC00"/>
              </a:buClr>
            </a:pPr>
            <a:endParaRPr lang="en-US" dirty="0"/>
          </a:p>
        </p:txBody>
      </p:sp>
      <p:pic>
        <p:nvPicPr>
          <p:cNvPr id="2" name="01 Star Wars Medley.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38800" y="2940843"/>
            <a:ext cx="487363" cy="487363"/>
          </a:xfrm>
          <a:prstGeom prst="rect">
            <a:avLst/>
          </a:prstGeom>
        </p:spPr>
      </p:pic>
    </p:spTree>
    <p:extLst>
      <p:ext uri="{BB962C8B-B14F-4D97-AF65-F5344CB8AC3E}">
        <p14:creationId xmlns:p14="http://schemas.microsoft.com/office/powerpoint/2010/main" val="659237733"/>
      </p:ext>
    </p:extLst>
  </p:cSld>
  <p:clrMapOvr>
    <a:masterClrMapping/>
  </p:clrMapOvr>
  <p:transition spd="slow" advTm="12000">
    <p:wipe/>
    <p:sndAc>
      <p:stSnd>
        <p:snd r:embed="rId4"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1000"/>
                                        <p:tgtEl>
                                          <p:spTgt spid="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000"/>
                                        <p:tgtEl>
                                          <p:spTgt spid="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6" fill="hold" display="0">
                  <p:stCondLst>
                    <p:cond delay="indefinite"/>
                  </p:stCondLst>
                  <p:endCondLst>
                    <p:cond evt="onStopAudio" delay="0">
                      <p:tgtEl>
                        <p:sldTgt/>
                      </p:tgtEl>
                    </p:cond>
                  </p:endCondLst>
                </p:cTn>
                <p:tgtEl>
                  <p:spTgt spid="2"/>
                </p:tgtEl>
              </p:cMediaNode>
            </p:audio>
          </p:childTnLst>
        </p:cTn>
      </p:par>
    </p:tnLst>
    <p:bldLst>
      <p:bldP spid="7" grpId="0"/>
      <p:bldP spid="8"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1812" y="304800"/>
            <a:ext cx="8229600" cy="1143000"/>
          </a:xfrm>
        </p:spPr>
        <p:txBody>
          <a:bodyPr/>
          <a:lstStyle/>
          <a:p>
            <a:r>
              <a:rPr lang="en-US" dirty="0" smtClean="0">
                <a:ln w="6350">
                  <a:solidFill>
                    <a:srgbClr val="FFCC00"/>
                  </a:solidFill>
                </a:ln>
                <a:solidFill>
                  <a:srgbClr val="FFCC00"/>
                </a:solidFill>
                <a:latin typeface="AR DESTINE" panose="02000000000000000000" pitchFamily="2" charset="0"/>
              </a:rPr>
              <a:t>And The Contestants are…</a:t>
            </a:r>
            <a:endParaRPr lang="en-US" dirty="0">
              <a:ln w="6350">
                <a:solidFill>
                  <a:srgbClr val="FFCC00"/>
                </a:solidFill>
              </a:ln>
              <a:solidFill>
                <a:srgbClr val="FFCC00"/>
              </a:solidFill>
              <a:latin typeface="AR DESTINE" panose="02000000000000000000" pitchFamily="2" charset="0"/>
            </a:endParaRPr>
          </a:p>
        </p:txBody>
      </p:sp>
      <p:sp>
        <p:nvSpPr>
          <p:cNvPr id="3" name="Content Placeholder 2"/>
          <p:cNvSpPr>
            <a:spLocks noGrp="1"/>
          </p:cNvSpPr>
          <p:nvPr>
            <p:ph idx="1"/>
          </p:nvPr>
        </p:nvSpPr>
        <p:spPr>
          <a:xfrm>
            <a:off x="457200" y="1600200"/>
            <a:ext cx="8610600" cy="4709160"/>
          </a:xfrm>
        </p:spPr>
        <p:txBody>
          <a:bodyPr>
            <a:normAutofit lnSpcReduction="10000"/>
          </a:bodyPr>
          <a:lstStyle/>
          <a:p>
            <a:pPr marL="45720" indent="-457200">
              <a:spcBef>
                <a:spcPts val="0"/>
              </a:spcBef>
              <a:buClr>
                <a:srgbClr val="FFCC00"/>
              </a:buClr>
              <a:buFont typeface="Wingdings 2" panose="05020102010507070707" pitchFamily="18" charset="2"/>
              <a:buChar char="è"/>
            </a:pPr>
            <a:r>
              <a:rPr lang="en-US" sz="3200" dirty="0" smtClean="0">
                <a:solidFill>
                  <a:srgbClr val="FFCC00"/>
                </a:solidFill>
                <a:latin typeface="Arial Black" panose="020B0A04020102020204" pitchFamily="34" charset="0"/>
                <a:ea typeface="Times New Roman"/>
              </a:rPr>
              <a:t>Borough </a:t>
            </a:r>
            <a:r>
              <a:rPr lang="en-US" sz="3200" dirty="0">
                <a:solidFill>
                  <a:srgbClr val="FFCC00"/>
                </a:solidFill>
                <a:latin typeface="Arial Black" panose="020B0A04020102020204" pitchFamily="34" charset="0"/>
                <a:ea typeface="Times New Roman"/>
              </a:rPr>
              <a:t>of Manhattan Community </a:t>
            </a:r>
            <a:r>
              <a:rPr lang="en-US" sz="3200" dirty="0" smtClean="0">
                <a:solidFill>
                  <a:srgbClr val="FFCC00"/>
                </a:solidFill>
                <a:latin typeface="Arial Black" panose="020B0A04020102020204" pitchFamily="34" charset="0"/>
                <a:ea typeface="Times New Roman"/>
              </a:rPr>
              <a:t> </a:t>
            </a:r>
          </a:p>
          <a:p>
            <a:pPr marL="0" indent="0">
              <a:spcBef>
                <a:spcPts val="0"/>
              </a:spcBef>
              <a:buClr>
                <a:srgbClr val="FFCC00"/>
              </a:buClr>
              <a:buNone/>
            </a:pPr>
            <a:r>
              <a:rPr lang="en-US" sz="3200" dirty="0" smtClean="0">
                <a:solidFill>
                  <a:srgbClr val="FFCC00"/>
                </a:solidFill>
                <a:latin typeface="Arial Black" panose="020B0A04020102020204" pitchFamily="34" charset="0"/>
                <a:ea typeface="Times New Roman"/>
              </a:rPr>
              <a:t>   College </a:t>
            </a:r>
          </a:p>
          <a:p>
            <a:pPr marL="644652" lvl="2" indent="-342900">
              <a:spcBef>
                <a:spcPts val="0"/>
              </a:spcBef>
              <a:buClr>
                <a:srgbClr val="FFCC00"/>
              </a:buClr>
              <a:buFont typeface="Wingdings 2" panose="05020102010507070707" pitchFamily="18" charset="2"/>
              <a:buChar char="è"/>
            </a:pPr>
            <a:r>
              <a:rPr lang="en-US" dirty="0" smtClean="0">
                <a:solidFill>
                  <a:srgbClr val="FFCC00"/>
                </a:solidFill>
                <a:latin typeface="Arial Black" panose="020B0A04020102020204" pitchFamily="34" charset="0"/>
                <a:ea typeface="Times New Roman"/>
              </a:rPr>
              <a:t>New York, New York</a:t>
            </a:r>
          </a:p>
          <a:p>
            <a:pPr marL="644652" lvl="2" indent="-342900">
              <a:spcBef>
                <a:spcPts val="0"/>
              </a:spcBef>
              <a:buClr>
                <a:srgbClr val="FFCC00"/>
              </a:buClr>
              <a:buFont typeface="Wingdings 2" panose="05020102010507070707" pitchFamily="18" charset="2"/>
              <a:buChar char="è"/>
            </a:pPr>
            <a:r>
              <a:rPr lang="en-US" dirty="0" smtClean="0">
                <a:solidFill>
                  <a:srgbClr val="FFCC00"/>
                </a:solidFill>
                <a:latin typeface="Arial Black" panose="020B0A04020102020204" pitchFamily="34" charset="0"/>
                <a:ea typeface="Times New Roman"/>
              </a:rPr>
              <a:t>(2-year)</a:t>
            </a:r>
          </a:p>
          <a:p>
            <a:pPr marL="379476" lvl="1" indent="-342900">
              <a:spcBef>
                <a:spcPts val="0"/>
              </a:spcBef>
              <a:buClr>
                <a:srgbClr val="FFCC00"/>
              </a:buClr>
              <a:buFont typeface="Wingdings 2" panose="05020102010507070707" pitchFamily="18" charset="2"/>
              <a:buChar char="è"/>
            </a:pPr>
            <a:endParaRPr lang="en-US" dirty="0" smtClean="0">
              <a:solidFill>
                <a:srgbClr val="FFCC00"/>
              </a:solidFill>
              <a:latin typeface="Arial Black" panose="020B0A04020102020204" pitchFamily="34" charset="0"/>
              <a:ea typeface="Times New Roman"/>
            </a:endParaRPr>
          </a:p>
          <a:p>
            <a:pPr marL="45720" marR="0" indent="-457200">
              <a:spcBef>
                <a:spcPts val="0"/>
              </a:spcBef>
              <a:spcAft>
                <a:spcPts val="0"/>
              </a:spcAft>
              <a:buClr>
                <a:srgbClr val="FFCC00"/>
              </a:buClr>
              <a:buFont typeface="Wingdings 2" panose="05020102010507070707" pitchFamily="18" charset="2"/>
              <a:buChar char="è"/>
            </a:pPr>
            <a:r>
              <a:rPr lang="en-US" sz="3200" dirty="0">
                <a:solidFill>
                  <a:srgbClr val="FFCC00"/>
                </a:solidFill>
                <a:latin typeface="Arial Black" panose="020B0A04020102020204" pitchFamily="34" charset="0"/>
                <a:ea typeface="Times New Roman"/>
              </a:rPr>
              <a:t>Iowa State </a:t>
            </a:r>
            <a:r>
              <a:rPr lang="en-US" sz="3200" dirty="0" smtClean="0">
                <a:solidFill>
                  <a:srgbClr val="FFCC00"/>
                </a:solidFill>
                <a:latin typeface="Arial Black" panose="020B0A04020102020204" pitchFamily="34" charset="0"/>
                <a:ea typeface="Times New Roman"/>
              </a:rPr>
              <a:t>University </a:t>
            </a:r>
          </a:p>
          <a:p>
            <a:pPr marL="644652" lvl="2" indent="-342900">
              <a:spcBef>
                <a:spcPts val="0"/>
              </a:spcBef>
              <a:buClr>
                <a:srgbClr val="FFCC00"/>
              </a:buClr>
              <a:buFont typeface="Wingdings 2" panose="05020102010507070707" pitchFamily="18" charset="2"/>
              <a:buChar char="è"/>
            </a:pPr>
            <a:r>
              <a:rPr lang="en-US" dirty="0" smtClean="0">
                <a:solidFill>
                  <a:srgbClr val="FFCC00"/>
                </a:solidFill>
                <a:latin typeface="Arial Black" panose="020B0A04020102020204" pitchFamily="34" charset="0"/>
                <a:ea typeface="Times New Roman"/>
              </a:rPr>
              <a:t>Ames, Iowa</a:t>
            </a:r>
          </a:p>
          <a:p>
            <a:pPr marL="644652" lvl="2" indent="-342900">
              <a:spcBef>
                <a:spcPts val="0"/>
              </a:spcBef>
              <a:buClr>
                <a:srgbClr val="FFCC00"/>
              </a:buClr>
              <a:buFont typeface="Wingdings 2" panose="05020102010507070707" pitchFamily="18" charset="2"/>
              <a:buChar char="è"/>
            </a:pPr>
            <a:r>
              <a:rPr lang="en-US" dirty="0" smtClean="0">
                <a:solidFill>
                  <a:srgbClr val="FFCC00"/>
                </a:solidFill>
                <a:latin typeface="Arial Black" panose="020B0A04020102020204" pitchFamily="34" charset="0"/>
                <a:ea typeface="Times New Roman"/>
              </a:rPr>
              <a:t>(4-year)</a:t>
            </a:r>
          </a:p>
          <a:p>
            <a:pPr marL="379476" lvl="1" indent="-342900">
              <a:spcBef>
                <a:spcPts val="0"/>
              </a:spcBef>
              <a:buClr>
                <a:srgbClr val="FFCC00"/>
              </a:buClr>
              <a:buFont typeface="Wingdings 2" panose="05020102010507070707" pitchFamily="18" charset="2"/>
              <a:buChar char="è"/>
            </a:pPr>
            <a:endParaRPr lang="en-US" dirty="0" smtClean="0">
              <a:solidFill>
                <a:srgbClr val="FFCC00"/>
              </a:solidFill>
              <a:latin typeface="Arial Black" panose="020B0A04020102020204" pitchFamily="34" charset="0"/>
              <a:ea typeface="Times New Roman"/>
            </a:endParaRPr>
          </a:p>
          <a:p>
            <a:pPr marL="45720" marR="0" indent="-457200">
              <a:spcBef>
                <a:spcPts val="0"/>
              </a:spcBef>
              <a:spcAft>
                <a:spcPts val="0"/>
              </a:spcAft>
              <a:buClr>
                <a:srgbClr val="FFCC00"/>
              </a:buClr>
              <a:buFont typeface="Wingdings 2" panose="05020102010507070707" pitchFamily="18" charset="2"/>
              <a:buChar char="è"/>
            </a:pPr>
            <a:r>
              <a:rPr lang="en-US" sz="3200" dirty="0">
                <a:solidFill>
                  <a:srgbClr val="FFCC00"/>
                </a:solidFill>
                <a:latin typeface="Arial Black" panose="020B0A04020102020204" pitchFamily="34" charset="0"/>
                <a:ea typeface="Times New Roman"/>
              </a:rPr>
              <a:t>Sisseton Wahpeton </a:t>
            </a:r>
            <a:r>
              <a:rPr lang="en-US" sz="3200" dirty="0" smtClean="0">
                <a:solidFill>
                  <a:srgbClr val="FFCC00"/>
                </a:solidFill>
                <a:latin typeface="Arial Black" panose="020B0A04020102020204" pitchFamily="34" charset="0"/>
                <a:ea typeface="Times New Roman"/>
              </a:rPr>
              <a:t>College </a:t>
            </a:r>
          </a:p>
          <a:p>
            <a:pPr marL="644652" lvl="2" indent="-342900">
              <a:spcBef>
                <a:spcPts val="0"/>
              </a:spcBef>
              <a:buClr>
                <a:srgbClr val="FFCC00"/>
              </a:buClr>
              <a:buFont typeface="Wingdings 2" panose="05020102010507070707" pitchFamily="18" charset="2"/>
              <a:buChar char="è"/>
            </a:pPr>
            <a:r>
              <a:rPr lang="en-US" dirty="0">
                <a:solidFill>
                  <a:srgbClr val="FFCC00"/>
                </a:solidFill>
                <a:latin typeface="Arial Black" panose="020B0A04020102020204" pitchFamily="34" charset="0"/>
              </a:rPr>
              <a:t>Agency Village, South </a:t>
            </a:r>
            <a:r>
              <a:rPr lang="en-US" dirty="0" smtClean="0">
                <a:solidFill>
                  <a:srgbClr val="FFCC00"/>
                </a:solidFill>
                <a:latin typeface="Arial Black" panose="020B0A04020102020204" pitchFamily="34" charset="0"/>
              </a:rPr>
              <a:t>Dakota</a:t>
            </a:r>
          </a:p>
          <a:p>
            <a:pPr marL="644652" lvl="2" indent="-342900">
              <a:spcBef>
                <a:spcPts val="0"/>
              </a:spcBef>
              <a:buClr>
                <a:srgbClr val="FFCC00"/>
              </a:buClr>
              <a:buFont typeface="Wingdings 2" panose="05020102010507070707" pitchFamily="18" charset="2"/>
              <a:buChar char="è"/>
            </a:pPr>
            <a:r>
              <a:rPr lang="en-US" dirty="0" smtClean="0">
                <a:solidFill>
                  <a:srgbClr val="FFCC00"/>
                </a:solidFill>
                <a:latin typeface="Arial Black" panose="020B0A04020102020204" pitchFamily="34" charset="0"/>
                <a:ea typeface="Times New Roman"/>
              </a:rPr>
              <a:t>(2-year)</a:t>
            </a:r>
          </a:p>
          <a:p>
            <a:pPr marL="320040" lvl="1">
              <a:spcBef>
                <a:spcPts val="0"/>
              </a:spcBef>
            </a:pPr>
            <a:endParaRPr lang="en-US" dirty="0">
              <a:latin typeface="Times New Roman"/>
              <a:ea typeface="Times New Roman"/>
            </a:endParaRPr>
          </a:p>
          <a:p>
            <a:endParaRPr lang="en-US" dirty="0"/>
          </a:p>
        </p:txBody>
      </p:sp>
      <p:pic>
        <p:nvPicPr>
          <p:cNvPr id="4" name="lightsaber_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02931" y="3215005"/>
            <a:ext cx="487363" cy="487363"/>
          </a:xfrm>
          <a:prstGeom prst="rect">
            <a:avLst/>
          </a:prstGeom>
        </p:spPr>
      </p:pic>
    </p:spTree>
    <p:extLst>
      <p:ext uri="{BB962C8B-B14F-4D97-AF65-F5344CB8AC3E}">
        <p14:creationId xmlns:p14="http://schemas.microsoft.com/office/powerpoint/2010/main" val="3678741247"/>
      </p:ext>
    </p:extLst>
  </p:cSld>
  <p:clrMapOvr>
    <a:masterClrMapping/>
  </p:clrMapOvr>
  <p:transition spd="med" advTm="8000">
    <p:wipe/>
    <p:sndAc>
      <p:stSnd>
        <p:snd r:embed="rId4" name="las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500"/>
                                  </p:stCondLst>
                                  <p:childTnLst>
                                    <p:cmd type="call" cmd="playFrom(0.0)">
                                      <p:cBhvr>
                                        <p:cTn id="10" dur="3022" fill="hold"/>
                                        <p:tgtEl>
                                          <p:spTgt spid="4"/>
                                        </p:tgtEl>
                                      </p:cBhvr>
                                    </p:cmd>
                                  </p:childTnLst>
                                </p:cTn>
                              </p:par>
                              <p:par>
                                <p:cTn id="11" presetID="42" presetClass="entr" presetSubtype="0" fill="hold" grpId="0" nodeType="with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50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50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50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50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50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1000"/>
                                        <p:tgtEl>
                                          <p:spTgt spid="3">
                                            <p:txEl>
                                              <p:pRg st="10" end="10"/>
                                            </p:txEl>
                                          </p:spTgt>
                                        </p:tgtEl>
                                      </p:cBhvr>
                                    </p:animEffect>
                                    <p:anim calcmode="lin" valueType="num">
                                      <p:cBhvr>
                                        <p:cTn id="5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50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1000"/>
                                        <p:tgtEl>
                                          <p:spTgt spid="3">
                                            <p:txEl>
                                              <p:pRg st="11" end="11"/>
                                            </p:txEl>
                                          </p:spTgt>
                                        </p:tgtEl>
                                      </p:cBhvr>
                                    </p:animEffect>
                                    <p:anim calcmode="lin" valueType="num">
                                      <p:cBhvr>
                                        <p:cTn id="5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ln w="6350">
                  <a:solidFill>
                    <a:srgbClr val="FFCC00"/>
                  </a:solidFill>
                </a:ln>
                <a:solidFill>
                  <a:srgbClr val="FFCC00"/>
                </a:solidFill>
                <a:effectLst/>
                <a:latin typeface="AR DESTINE" panose="02000000000000000000" pitchFamily="2" charset="0"/>
              </a:rPr>
              <a:t>Borough of Manhattan Community </a:t>
            </a:r>
            <a:r>
              <a:rPr lang="en-US" sz="4400" dirty="0" smtClean="0">
                <a:ln w="6350">
                  <a:solidFill>
                    <a:srgbClr val="FFCC00"/>
                  </a:solidFill>
                </a:ln>
                <a:solidFill>
                  <a:srgbClr val="FFCC00"/>
                </a:solidFill>
                <a:effectLst/>
                <a:latin typeface="AR DESTINE" panose="02000000000000000000" pitchFamily="2" charset="0"/>
              </a:rPr>
              <a:t>College</a:t>
            </a:r>
            <a:endParaRPr lang="en-US" sz="4400" dirty="0">
              <a:ln w="6350">
                <a:solidFill>
                  <a:srgbClr val="FFCC00"/>
                </a:solidFill>
              </a:ln>
              <a:solidFill>
                <a:srgbClr val="FFCC00"/>
              </a:solidFill>
              <a:latin typeface="AR DESTINE" panose="02000000000000000000" pitchFamily="2" charset="0"/>
            </a:endParaRP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083" b="4961"/>
          <a:stretch/>
        </p:blipFill>
        <p:spPr bwMode="auto">
          <a:xfrm>
            <a:off x="457200" y="1676400"/>
            <a:ext cx="8229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2331720"/>
            <a:ext cx="7162800" cy="3677930"/>
          </a:xfrm>
          <a:prstGeom prst="rect">
            <a:avLst/>
          </a:prstGeom>
          <a:solidFill>
            <a:schemeClr val="accent4">
              <a:lumMod val="40000"/>
              <a:lumOff val="60000"/>
            </a:schemeClr>
          </a:solidFill>
          <a:effectLst>
            <a:softEdge rad="63500"/>
          </a:effectLst>
        </p:spPr>
        <p:txBody>
          <a:bodyPr wrap="square" rtlCol="0">
            <a:spAutoFit/>
          </a:bodyPr>
          <a:lstStyle/>
          <a:p>
            <a:pPr algn="ctr">
              <a:spcBef>
                <a:spcPts val="600"/>
              </a:spcBef>
            </a:pPr>
            <a:endParaRPr lang="en-US" sz="1200" dirty="0" smtClean="0">
              <a:ln>
                <a:solidFill>
                  <a:srgbClr val="FFCC00"/>
                </a:solidFill>
              </a:ln>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Location: New York, New York</a:t>
            </a:r>
          </a:p>
          <a:p>
            <a:pPr algn="ctr">
              <a:spcBef>
                <a:spcPts val="600"/>
              </a:spcBef>
            </a:pPr>
            <a:r>
              <a:rPr lang="en-US" sz="2400" dirty="0">
                <a:solidFill>
                  <a:schemeClr val="bg1"/>
                </a:solidFill>
                <a:latin typeface="Arial Black" panose="020B0A04020102020204" pitchFamily="34" charset="0"/>
              </a:rPr>
              <a:t>Established: 1963</a:t>
            </a:r>
          </a:p>
          <a:p>
            <a:pPr algn="ctr">
              <a:spcBef>
                <a:spcPts val="600"/>
              </a:spcBef>
            </a:pPr>
            <a:r>
              <a:rPr lang="en-US" sz="2400" dirty="0">
                <a:solidFill>
                  <a:schemeClr val="bg1"/>
                </a:solidFill>
                <a:latin typeface="Arial Black" panose="020B0A04020102020204" pitchFamily="34" charset="0"/>
              </a:rPr>
              <a:t>Degrees and Programs offered: 32</a:t>
            </a:r>
          </a:p>
          <a:p>
            <a:pPr algn="ctr">
              <a:spcBef>
                <a:spcPts val="600"/>
              </a:spcBef>
            </a:pPr>
            <a:r>
              <a:rPr lang="en-US" sz="2400" dirty="0">
                <a:solidFill>
                  <a:schemeClr val="bg1"/>
                </a:solidFill>
                <a:latin typeface="Arial Black" panose="020B0A04020102020204" pitchFamily="34" charset="0"/>
              </a:rPr>
              <a:t>Enrollment: 23,158</a:t>
            </a:r>
          </a:p>
          <a:p>
            <a:pPr algn="ctr">
              <a:spcBef>
                <a:spcPts val="600"/>
              </a:spcBef>
            </a:pPr>
            <a:r>
              <a:rPr lang="en-US" sz="2400" dirty="0">
                <a:solidFill>
                  <a:schemeClr val="bg1"/>
                </a:solidFill>
                <a:latin typeface="Arial Black" panose="020B0A04020102020204" pitchFamily="34" charset="0"/>
              </a:rPr>
              <a:t>Faculty: 414 f/t, 790 p/t</a:t>
            </a:r>
          </a:p>
          <a:p>
            <a:pPr algn="ctr">
              <a:spcBef>
                <a:spcPts val="600"/>
              </a:spcBef>
            </a:pPr>
            <a:r>
              <a:rPr lang="en-US" sz="2400" dirty="0">
                <a:solidFill>
                  <a:schemeClr val="bg1"/>
                </a:solidFill>
                <a:latin typeface="Arial Black" panose="020B0A04020102020204" pitchFamily="34" charset="0"/>
              </a:rPr>
              <a:t>Area: Urban/metro (pop ~8.4 million</a:t>
            </a:r>
            <a:r>
              <a:rPr lang="en-US" sz="2400" dirty="0" smtClean="0">
                <a:solidFill>
                  <a:schemeClr val="bg1"/>
                </a:solidFill>
                <a:latin typeface="Arial Black" panose="020B0A04020102020204" pitchFamily="34" charset="0"/>
              </a:rPr>
              <a:t>)</a:t>
            </a:r>
          </a:p>
          <a:p>
            <a:pPr algn="ctr">
              <a:spcBef>
                <a:spcPts val="600"/>
              </a:spcBef>
            </a:pPr>
            <a:r>
              <a:rPr lang="en-US" sz="2400" dirty="0" smtClean="0">
                <a:solidFill>
                  <a:schemeClr val="bg1"/>
                </a:solidFill>
                <a:latin typeface="Arial Black" panose="020B0A04020102020204" pitchFamily="34" charset="0"/>
              </a:rPr>
              <a:t>Website: </a:t>
            </a:r>
            <a:r>
              <a:rPr lang="en-US" dirty="0">
                <a:solidFill>
                  <a:schemeClr val="bg1"/>
                </a:solidFill>
                <a:latin typeface="Arial Black" panose="020B0A04020102020204" pitchFamily="34" charset="0"/>
                <a:ea typeface="Times New Roman"/>
                <a:hlinkClick r:id="rId4"/>
              </a:rPr>
              <a:t>http://</a:t>
            </a:r>
            <a:r>
              <a:rPr lang="en-US" dirty="0" smtClean="0">
                <a:solidFill>
                  <a:schemeClr val="bg1"/>
                </a:solidFill>
                <a:latin typeface="Arial Black" panose="020B0A04020102020204" pitchFamily="34" charset="0"/>
                <a:ea typeface="Times New Roman"/>
                <a:hlinkClick r:id="rId4"/>
              </a:rPr>
              <a:t>www.bmcc.cuny.edu/j2ee/index.jsp</a:t>
            </a:r>
            <a:r>
              <a:rPr lang="en-US" dirty="0" smtClean="0">
                <a:solidFill>
                  <a:schemeClr val="bg1"/>
                </a:solidFill>
                <a:latin typeface="Arial Black" panose="020B0A04020102020204" pitchFamily="34" charset="0"/>
                <a:ea typeface="Times New Roman"/>
              </a:rPr>
              <a:t> </a:t>
            </a:r>
            <a:endParaRPr lang="en-US" dirty="0">
              <a:solidFill>
                <a:schemeClr val="bg1"/>
              </a:solidFill>
              <a:latin typeface="Arial Black" panose="020B0A04020102020204" pitchFamily="34" charset="0"/>
            </a:endParaRPr>
          </a:p>
          <a:p>
            <a:pPr algn="ctr"/>
            <a:endParaRPr lang="en-US" dirty="0"/>
          </a:p>
        </p:txBody>
      </p:sp>
    </p:spTree>
    <p:extLst>
      <p:ext uri="{BB962C8B-B14F-4D97-AF65-F5344CB8AC3E}">
        <p14:creationId xmlns:p14="http://schemas.microsoft.com/office/powerpoint/2010/main" val="1761732693"/>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out)">
                                      <p:cBhvr>
                                        <p:cTn id="12" dur="1000"/>
                                        <p:tgtEl>
                                          <p:spTgt spid="1026"/>
                                        </p:tgtEl>
                                      </p:cBhvr>
                                    </p:animEffect>
                                  </p:childTnLst>
                                </p:cTn>
                              </p:par>
                            </p:childTnLst>
                          </p:cTn>
                        </p:par>
                        <p:par>
                          <p:cTn id="13" fill="hold">
                            <p:stCondLst>
                              <p:cond delay="1000"/>
                            </p:stCondLst>
                            <p:childTnLst>
                              <p:par>
                                <p:cTn id="14" presetID="10" presetClass="entr" presetSubtype="0" fill="hold" grpId="0" nodeType="afterEffect">
                                  <p:stCondLst>
                                    <p:cond delay="2000"/>
                                  </p:stCondLst>
                                  <p:childTnLst>
                                    <p:set>
                                      <p:cBhvr>
                                        <p:cTn id="15" dur="1" fill="hold">
                                          <p:stCondLst>
                                            <p:cond delay="0"/>
                                          </p:stCondLst>
                                        </p:cTn>
                                        <p:tgtEl>
                                          <p:spTgt spid="4">
                                            <p:bg/>
                                          </p:spTgt>
                                        </p:tgtEl>
                                        <p:attrNameLst>
                                          <p:attrName>style.visibility</p:attrName>
                                        </p:attrNameLst>
                                      </p:cBhvr>
                                      <p:to>
                                        <p:strVal val="visible"/>
                                      </p:to>
                                    </p:set>
                                    <p:animEffect transition="in" filter="fade">
                                      <p:cBhvr>
                                        <p:cTn id="16" dur="500"/>
                                        <p:tgtEl>
                                          <p:spTgt spid="4">
                                            <p:bg/>
                                          </p:spTgt>
                                        </p:tgtEl>
                                      </p:cBhvr>
                                    </p:animEffect>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4500"/>
                            </p:stCondLst>
                            <p:childTnLst>
                              <p:par>
                                <p:cTn id="26" presetID="10" presetClass="entr" presetSubtype="0" fill="hold" grpId="0"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500"/>
                            </p:stCondLst>
                            <p:childTnLst>
                              <p:par>
                                <p:cTn id="34" presetID="10" presetClass="entr" presetSubtype="0" fill="hold" grpId="0"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par>
                          <p:cTn id="41" fill="hold">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 y="304800"/>
            <a:ext cx="8229600" cy="1143000"/>
          </a:xfrm>
        </p:spPr>
        <p:txBody>
          <a:bodyPr>
            <a:noAutofit/>
          </a:bodyPr>
          <a:lstStyle/>
          <a:p>
            <a:r>
              <a:rPr lang="en-US" sz="4400" dirty="0" smtClean="0">
                <a:ln w="6350">
                  <a:solidFill>
                    <a:srgbClr val="FFCC00"/>
                  </a:solidFill>
                </a:ln>
                <a:solidFill>
                  <a:srgbClr val="FFCC00"/>
                </a:solidFill>
                <a:effectLst/>
                <a:latin typeface="AR DESTINE" panose="02000000000000000000" pitchFamily="2" charset="0"/>
              </a:rPr>
              <a:t>Iowa State University</a:t>
            </a:r>
            <a:endParaRPr lang="en-US" sz="4400" dirty="0">
              <a:ln w="6350">
                <a:solidFill>
                  <a:srgbClr val="FFCC00"/>
                </a:solidFill>
              </a:ln>
              <a:solidFill>
                <a:srgbClr val="FFCC00"/>
              </a:solidFill>
              <a:latin typeface="AR DESTINE" panose="02000000000000000000" pitchFamily="2" charset="0"/>
            </a:endParaRPr>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22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2209800"/>
            <a:ext cx="7162800" cy="3847207"/>
          </a:xfrm>
          <a:prstGeom prst="rect">
            <a:avLst/>
          </a:prstGeom>
          <a:solidFill>
            <a:schemeClr val="bg2">
              <a:lumMod val="60000"/>
              <a:lumOff val="40000"/>
            </a:schemeClr>
          </a:solidFill>
          <a:effectLst>
            <a:softEdge rad="63500"/>
          </a:effectLst>
        </p:spPr>
        <p:txBody>
          <a:bodyPr wrap="square" rtlCol="0">
            <a:spAutoFit/>
          </a:bodyPr>
          <a:lstStyle/>
          <a:p>
            <a:pPr algn="ctr">
              <a:spcBef>
                <a:spcPts val="600"/>
              </a:spcBef>
            </a:pPr>
            <a:endParaRPr lang="en-US" sz="1200" dirty="0" smtClean="0">
              <a:ln>
                <a:solidFill>
                  <a:schemeClr val="bg1"/>
                </a:solidFill>
              </a:ln>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Location: Ames, Iowa</a:t>
            </a:r>
          </a:p>
          <a:p>
            <a:pPr algn="ctr">
              <a:spcBef>
                <a:spcPts val="600"/>
              </a:spcBef>
            </a:pPr>
            <a:r>
              <a:rPr lang="en-US" sz="2400" dirty="0">
                <a:solidFill>
                  <a:schemeClr val="bg1"/>
                </a:solidFill>
                <a:latin typeface="Arial Black" panose="020B0A04020102020204" pitchFamily="34" charset="0"/>
              </a:rPr>
              <a:t>Established: 1858</a:t>
            </a:r>
          </a:p>
          <a:p>
            <a:pPr algn="ctr">
              <a:spcBef>
                <a:spcPts val="600"/>
              </a:spcBef>
            </a:pPr>
            <a:r>
              <a:rPr lang="en-US" sz="2400" dirty="0">
                <a:solidFill>
                  <a:schemeClr val="bg1"/>
                </a:solidFill>
                <a:latin typeface="Arial Black" panose="020B0A04020102020204" pitchFamily="34" charset="0"/>
              </a:rPr>
              <a:t>Degrees and Programs offered: &gt;100</a:t>
            </a:r>
          </a:p>
          <a:p>
            <a:pPr algn="ctr">
              <a:spcBef>
                <a:spcPts val="600"/>
              </a:spcBef>
            </a:pPr>
            <a:r>
              <a:rPr lang="en-US" sz="2400" dirty="0">
                <a:solidFill>
                  <a:schemeClr val="bg1"/>
                </a:solidFill>
                <a:latin typeface="Arial Black" panose="020B0A04020102020204" pitchFamily="34" charset="0"/>
              </a:rPr>
              <a:t>Enrollment: 33,241</a:t>
            </a:r>
          </a:p>
          <a:p>
            <a:pPr algn="ctr">
              <a:spcBef>
                <a:spcPts val="600"/>
              </a:spcBef>
            </a:pPr>
            <a:r>
              <a:rPr lang="en-US" sz="2400" dirty="0">
                <a:solidFill>
                  <a:schemeClr val="bg1"/>
                </a:solidFill>
                <a:latin typeface="Arial Black" panose="020B0A04020102020204" pitchFamily="34" charset="0"/>
              </a:rPr>
              <a:t>Faculty&amp; Staff: 6,300</a:t>
            </a:r>
          </a:p>
          <a:p>
            <a:pPr algn="ctr">
              <a:spcBef>
                <a:spcPts val="600"/>
              </a:spcBef>
            </a:pPr>
            <a:r>
              <a:rPr lang="en-US" sz="2400" dirty="0">
                <a:solidFill>
                  <a:schemeClr val="bg1"/>
                </a:solidFill>
                <a:latin typeface="Arial Black" panose="020B0A04020102020204" pitchFamily="34" charset="0"/>
              </a:rPr>
              <a:t>Area: Urban (population ~61,000)</a:t>
            </a:r>
          </a:p>
          <a:p>
            <a:pPr algn="ctr">
              <a:spcBef>
                <a:spcPts val="600"/>
              </a:spcBef>
            </a:pPr>
            <a:r>
              <a:rPr lang="en-US" sz="2400" dirty="0">
                <a:solidFill>
                  <a:schemeClr val="bg1"/>
                </a:solidFill>
                <a:latin typeface="Arial Black" panose="020B0A04020102020204" pitchFamily="34" charset="0"/>
              </a:rPr>
              <a:t>Website: </a:t>
            </a:r>
            <a:r>
              <a:rPr lang="en-US" sz="2400" dirty="0">
                <a:solidFill>
                  <a:schemeClr val="bg1"/>
                </a:solidFill>
                <a:latin typeface="Arial Black" panose="020B0A04020102020204" pitchFamily="34" charset="0"/>
                <a:hlinkClick r:id="rId4"/>
              </a:rPr>
              <a:t>http://www.iastate.edu/</a:t>
            </a:r>
            <a:endParaRPr lang="en-US" sz="2400" dirty="0">
              <a:solidFill>
                <a:schemeClr val="bg1"/>
              </a:solidFill>
              <a:latin typeface="Arial Black" panose="020B0A04020102020204" pitchFamily="34" charset="0"/>
            </a:endParaRPr>
          </a:p>
          <a:p>
            <a:pPr algn="ctr">
              <a:spcBef>
                <a:spcPts val="600"/>
              </a:spcBef>
            </a:pPr>
            <a:endParaRPr lang="en-US"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76055037"/>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out)">
                                      <p:cBhvr>
                                        <p:cTn id="12" dur="1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500"/>
                                        <p:tgtEl>
                                          <p:spTgt spid="4">
                                            <p:bg/>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fade">
                                      <p:cBhvr>
                                        <p:cTn id="4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 y="304800"/>
            <a:ext cx="8229600" cy="990600"/>
          </a:xfrm>
        </p:spPr>
        <p:txBody>
          <a:bodyPr>
            <a:noAutofit/>
          </a:bodyPr>
          <a:lstStyle/>
          <a:p>
            <a:r>
              <a:rPr lang="en-US" sz="4400" dirty="0">
                <a:ln w="6350">
                  <a:solidFill>
                    <a:srgbClr val="FFCC00"/>
                  </a:solidFill>
                </a:ln>
                <a:solidFill>
                  <a:srgbClr val="FFCC00"/>
                </a:solidFill>
                <a:effectLst/>
                <a:latin typeface="AR DESTINE" panose="02000000000000000000" pitchFamily="2" charset="0"/>
              </a:rPr>
              <a:t>Sisseton Wahpeton College</a:t>
            </a:r>
            <a:endParaRPr lang="en-US" sz="4400" dirty="0">
              <a:ln w="6350">
                <a:solidFill>
                  <a:srgbClr val="FFCC00"/>
                </a:solidFill>
              </a:ln>
              <a:solidFill>
                <a:srgbClr val="FFCC00"/>
              </a:solidFill>
              <a:latin typeface="AR DESTINE" panose="02000000000000000000" pitchFamily="2" charset="0"/>
            </a:endParaRPr>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27" t="3083" r="25740" b="9774"/>
          <a:stretch/>
        </p:blipFill>
        <p:spPr bwMode="auto">
          <a:xfrm>
            <a:off x="647700" y="1371600"/>
            <a:ext cx="7696200" cy="50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1905000"/>
            <a:ext cx="7162800" cy="4216539"/>
          </a:xfrm>
          <a:prstGeom prst="rect">
            <a:avLst/>
          </a:prstGeom>
          <a:solidFill>
            <a:schemeClr val="bg2">
              <a:lumMod val="60000"/>
              <a:lumOff val="40000"/>
            </a:schemeClr>
          </a:solidFill>
          <a:effectLst>
            <a:softEdge rad="63500"/>
          </a:effectLst>
        </p:spPr>
        <p:txBody>
          <a:bodyPr wrap="square" rtlCol="0">
            <a:spAutoFit/>
          </a:bodyPr>
          <a:lstStyle/>
          <a:p>
            <a:pPr algn="ctr">
              <a:spcBef>
                <a:spcPts val="600"/>
              </a:spcBef>
            </a:pPr>
            <a:endParaRPr lang="en-US" sz="1200" dirty="0" smtClean="0">
              <a:ln>
                <a:solidFill>
                  <a:schemeClr val="bg1"/>
                </a:solidFill>
              </a:ln>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Location: </a:t>
            </a:r>
            <a:r>
              <a:rPr lang="en-US" sz="2400" dirty="0" smtClean="0">
                <a:solidFill>
                  <a:schemeClr val="bg1"/>
                </a:solidFill>
                <a:latin typeface="Arial Black" panose="020B0A04020102020204" pitchFamily="34" charset="0"/>
              </a:rPr>
              <a:t>Agency Village, SD</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Established: </a:t>
            </a:r>
            <a:r>
              <a:rPr lang="en-US" sz="2400" dirty="0" smtClean="0">
                <a:solidFill>
                  <a:schemeClr val="bg1"/>
                </a:solidFill>
                <a:latin typeface="Arial Black" panose="020B0A04020102020204" pitchFamily="34" charset="0"/>
              </a:rPr>
              <a:t>1979</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Degrees and Programs offered: </a:t>
            </a:r>
            <a:r>
              <a:rPr lang="en-US" sz="2400" dirty="0" smtClean="0">
                <a:solidFill>
                  <a:schemeClr val="bg1"/>
                </a:solidFill>
                <a:latin typeface="Arial Black" panose="020B0A04020102020204" pitchFamily="34" charset="0"/>
              </a:rPr>
              <a:t>18 Associates &amp; 4 Certificates</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Enrollment: </a:t>
            </a:r>
            <a:r>
              <a:rPr lang="en-US" sz="2400" dirty="0" smtClean="0">
                <a:solidFill>
                  <a:schemeClr val="bg1"/>
                </a:solidFill>
                <a:latin typeface="Arial Black" panose="020B0A04020102020204" pitchFamily="34" charset="0"/>
              </a:rPr>
              <a:t>260</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Faculty&amp; Staff: </a:t>
            </a:r>
            <a:r>
              <a:rPr lang="en-US" sz="2400" dirty="0" smtClean="0">
                <a:solidFill>
                  <a:schemeClr val="bg1"/>
                </a:solidFill>
                <a:latin typeface="Arial Black" panose="020B0A04020102020204" pitchFamily="34" charset="0"/>
              </a:rPr>
              <a:t>20</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Area: </a:t>
            </a:r>
            <a:r>
              <a:rPr lang="en-US" sz="2400" dirty="0" smtClean="0">
                <a:solidFill>
                  <a:schemeClr val="bg1"/>
                </a:solidFill>
                <a:latin typeface="Arial Black" panose="020B0A04020102020204" pitchFamily="34" charset="0"/>
              </a:rPr>
              <a:t>Rural </a:t>
            </a:r>
            <a:r>
              <a:rPr lang="en-US" sz="2400" dirty="0">
                <a:solidFill>
                  <a:schemeClr val="bg1"/>
                </a:solidFill>
                <a:latin typeface="Arial Black" panose="020B0A04020102020204" pitchFamily="34" charset="0"/>
              </a:rPr>
              <a:t>(population </a:t>
            </a:r>
            <a:r>
              <a:rPr lang="en-US" sz="2400" dirty="0" smtClean="0">
                <a:solidFill>
                  <a:schemeClr val="bg1"/>
                </a:solidFill>
                <a:latin typeface="Arial Black" panose="020B0A04020102020204" pitchFamily="34" charset="0"/>
              </a:rPr>
              <a:t>~2,400)</a:t>
            </a:r>
            <a:endParaRPr lang="en-US" sz="2400" dirty="0">
              <a:solidFill>
                <a:schemeClr val="bg1"/>
              </a:solidFill>
              <a:latin typeface="Arial Black" panose="020B0A04020102020204" pitchFamily="34" charset="0"/>
            </a:endParaRPr>
          </a:p>
          <a:p>
            <a:pPr algn="ctr">
              <a:spcBef>
                <a:spcPts val="600"/>
              </a:spcBef>
            </a:pPr>
            <a:r>
              <a:rPr lang="en-US" sz="2400" dirty="0">
                <a:solidFill>
                  <a:schemeClr val="bg1"/>
                </a:solidFill>
                <a:latin typeface="Arial Black" panose="020B0A04020102020204" pitchFamily="34" charset="0"/>
              </a:rPr>
              <a:t>Website: </a:t>
            </a:r>
            <a:r>
              <a:rPr lang="en-US" sz="2400" dirty="0">
                <a:solidFill>
                  <a:schemeClr val="bg1"/>
                </a:solidFill>
                <a:latin typeface="Arial Black" panose="020B0A04020102020204" pitchFamily="34" charset="0"/>
                <a:hlinkClick r:id="rId4"/>
              </a:rPr>
              <a:t>http://www.swc.tc</a:t>
            </a:r>
            <a:r>
              <a:rPr lang="en-US" sz="2400" dirty="0" smtClean="0">
                <a:solidFill>
                  <a:schemeClr val="bg1"/>
                </a:solidFill>
                <a:latin typeface="Arial Black" panose="020B0A04020102020204" pitchFamily="34" charset="0"/>
                <a:hlinkClick r:id="rId4"/>
              </a:rPr>
              <a:t>/</a:t>
            </a:r>
            <a:r>
              <a:rPr lang="en-US" sz="2400" dirty="0" smtClean="0">
                <a:solidFill>
                  <a:schemeClr val="bg1"/>
                </a:solidFill>
                <a:latin typeface="Arial Black" panose="020B0A04020102020204" pitchFamily="34" charset="0"/>
              </a:rPr>
              <a:t> </a:t>
            </a:r>
          </a:p>
          <a:p>
            <a:pPr algn="ctr">
              <a:spcBef>
                <a:spcPts val="600"/>
              </a:spcBef>
            </a:pPr>
            <a:endParaRPr lang="en-US"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54147436"/>
      </p:ext>
    </p:extLst>
  </p:cSld>
  <p:clrMapOvr>
    <a:masterClrMapping/>
  </p:clrMapOvr>
  <p:transition spd="slow" advTm="1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ox(out)">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childTnLst>
                                    <p:set>
                                      <p:cBhvr>
                                        <p:cTn id="16" dur="1" fill="hold">
                                          <p:stCondLst>
                                            <p:cond delay="0"/>
                                          </p:stCondLst>
                                        </p:cTn>
                                        <p:tgtEl>
                                          <p:spTgt spid="4">
                                            <p:bg/>
                                          </p:spTgt>
                                        </p:tgtEl>
                                        <p:attrNameLst>
                                          <p:attrName>style.visibility</p:attrName>
                                        </p:attrNameLst>
                                      </p:cBhvr>
                                      <p:to>
                                        <p:strVal val="visible"/>
                                      </p:to>
                                    </p:set>
                                    <p:animEffect transition="in" filter="fade">
                                      <p:cBhvr>
                                        <p:cTn id="17" dur="500"/>
                                        <p:tgtEl>
                                          <p:spTgt spid="4">
                                            <p:bg/>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fade">
                                      <p:cBhvr>
                                        <p:cTn id="4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School Comparisons</a:t>
            </a:r>
            <a:endParaRPr lang="en-US" dirty="0">
              <a:solidFill>
                <a:srgbClr val="FFCC00"/>
              </a:solidFill>
              <a:latin typeface="AR DESTINE"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9043435"/>
              </p:ext>
            </p:extLst>
          </p:nvPr>
        </p:nvGraphicFramePr>
        <p:xfrm>
          <a:off x="457200" y="1600200"/>
          <a:ext cx="8229600" cy="4480560"/>
        </p:xfrm>
        <a:graphic>
          <a:graphicData uri="http://schemas.openxmlformats.org/drawingml/2006/table">
            <a:tbl>
              <a:tblPr firstRow="1" bandRow="1">
                <a:tableStyleId>{08FB837D-C827-4EFA-A057-4D05807E0F7C}</a:tableStyleId>
              </a:tblPr>
              <a:tblGrid>
                <a:gridCol w="2057400"/>
                <a:gridCol w="2057400"/>
                <a:gridCol w="1676400"/>
                <a:gridCol w="2438400"/>
              </a:tblGrid>
              <a:tr h="370840">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Tuition</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Ease of Finding Job Info</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Governance</a:t>
                      </a:r>
                      <a:endParaRPr lang="en-US" sz="1800" dirty="0">
                        <a:latin typeface="Arial" panose="020B0604020202020204" pitchFamily="34" charset="0"/>
                        <a:cs typeface="Arial" panose="020B0604020202020204"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Borough of Manhattan Community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Resident- $1,990</a:t>
                      </a:r>
                    </a:p>
                    <a:p>
                      <a:pPr algn="ctr"/>
                      <a:r>
                        <a:rPr kumimoji="0" lang="en-US" sz="1800" kern="1200" dirty="0" smtClean="0">
                          <a:effectLst/>
                          <a:latin typeface="Arial" panose="020B0604020202020204" pitchFamily="34" charset="0"/>
                          <a:cs typeface="Arial" panose="020B0604020202020204" pitchFamily="34" charset="0"/>
                        </a:rPr>
                        <a:t>Non-Res -$5,970</a:t>
                      </a:r>
                      <a:endParaRPr lang="en-US"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Easy</a:t>
                      </a:r>
                      <a:r>
                        <a:rPr lang="en-US" baseline="0" dirty="0" smtClean="0">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(2 ‘clicks’ from homepage)</a:t>
                      </a: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latin typeface="Arial" panose="020B0604020202020204" pitchFamily="34" charset="0"/>
                          <a:cs typeface="Arial" panose="020B0604020202020204" pitchFamily="34" charset="0"/>
                        </a:rPr>
                        <a:t>Part of State University of New York system (2-year campuses)</a:t>
                      </a:r>
                      <a:endParaRPr lang="en-US" dirty="0">
                        <a:latin typeface="Arial" panose="020B0604020202020204" pitchFamily="34" charset="0"/>
                        <a:cs typeface="Arial" panose="020B0604020202020204"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Iowa State University</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Resident- $16,600</a:t>
                      </a:r>
                    </a:p>
                    <a:p>
                      <a:pPr algn="ctr"/>
                      <a:r>
                        <a:rPr kumimoji="0" lang="en-US" sz="1800" kern="1200" dirty="0" smtClean="0">
                          <a:effectLst/>
                          <a:latin typeface="Arial" panose="020B0604020202020204" pitchFamily="34" charset="0"/>
                          <a:cs typeface="Arial" panose="020B0604020202020204" pitchFamily="34" charset="0"/>
                        </a:rPr>
                        <a:t>Non-Res- $29,490</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Moderate</a:t>
                      </a:r>
                    </a:p>
                    <a:p>
                      <a:pPr algn="ctr"/>
                      <a:r>
                        <a:rPr lang="en-US" dirty="0" smtClean="0">
                          <a:latin typeface="Arial" panose="020B0604020202020204" pitchFamily="34" charset="0"/>
                          <a:cs typeface="Arial" panose="020B0604020202020204" pitchFamily="34" charset="0"/>
                        </a:rPr>
                        <a:t>(5 ‘clicks’ from</a:t>
                      </a:r>
                      <a:r>
                        <a:rPr lang="en-US" baseline="0" dirty="0" smtClean="0">
                          <a:latin typeface="Arial" panose="020B0604020202020204" pitchFamily="34" charset="0"/>
                          <a:cs typeface="Arial" panose="020B0604020202020204" pitchFamily="34" charset="0"/>
                        </a:rPr>
                        <a:t> homepage) </a:t>
                      </a:r>
                      <a:endParaRPr lang="en-US"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University of Iowa state system</a:t>
                      </a:r>
                      <a:endParaRPr lang="en-US" dirty="0">
                        <a:latin typeface="Arial" panose="020B0604020202020204" pitchFamily="34" charset="0"/>
                        <a:cs typeface="Arial" panose="020B0604020202020204" pitchFamily="34" charset="0"/>
                      </a:endParaRPr>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Sisseton Wahpeton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ISC funded-$1380</a:t>
                      </a:r>
                    </a:p>
                    <a:p>
                      <a:pPr algn="ctr"/>
                      <a:r>
                        <a:rPr kumimoji="0" lang="en-US" sz="1800" kern="1200" dirty="0" smtClean="0">
                          <a:effectLst/>
                          <a:latin typeface="Arial" panose="020B0604020202020204" pitchFamily="34" charset="0"/>
                          <a:cs typeface="Arial" panose="020B0604020202020204" pitchFamily="34" charset="0"/>
                        </a:rPr>
                        <a:t>Non ISC-$ $1500</a:t>
                      </a:r>
                      <a:endParaRPr lang="en-US"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Easy</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(2 ‘clicks’ from homepage)</a:t>
                      </a: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Tribally Controlled College</a:t>
                      </a: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659647372"/>
      </p:ext>
    </p:extLst>
  </p:cSld>
  <p:clrMapOvr>
    <a:masterClrMapping/>
  </p:clrMapOvr>
  <mc:AlternateContent xmlns:mc="http://schemas.openxmlformats.org/markup-compatibility/2006">
    <mc:Choice xmlns:p14="http://schemas.microsoft.com/office/powerpoint/2010/main" Requires="p14">
      <p:transition spd="slow" advTm="10000">
        <p14:flash/>
        <p:sndAc>
          <p:stSnd>
            <p:snd r:embed="rId2" name="chewbacca_01.wav"/>
          </p:stSnd>
        </p:sndAc>
      </p:transition>
    </mc:Choice>
    <mc:Fallback>
      <p:transition spd="slow" advTm="10000">
        <p:fade/>
        <p:sndAc>
          <p:stSnd>
            <p:snd r:embed="rId2" name="chewbacca_01.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C00"/>
                </a:solidFill>
                <a:latin typeface="AR DESTINE" panose="02000000000000000000" pitchFamily="2" charset="0"/>
              </a:rPr>
              <a:t>Job Comparison</a:t>
            </a:r>
            <a:endParaRPr lang="en-US" dirty="0">
              <a:solidFill>
                <a:srgbClr val="FFCC00"/>
              </a:solidFill>
              <a:latin typeface="AR DESTINE" panose="02000000000000000000" pitchFamily="2" charset="0"/>
            </a:endParaRPr>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64569422"/>
              </p:ext>
            </p:extLst>
          </p:nvPr>
        </p:nvGraphicFramePr>
        <p:xfrm>
          <a:off x="457200" y="1600200"/>
          <a:ext cx="8305801" cy="4724400"/>
        </p:xfrm>
        <a:graphic>
          <a:graphicData uri="http://schemas.openxmlformats.org/drawingml/2006/table">
            <a:tbl>
              <a:tblPr firstRow="1" bandRow="1">
                <a:tableStyleId>{08FB837D-C827-4EFA-A057-4D05807E0F7C}</a:tableStyleId>
              </a:tblPr>
              <a:tblGrid>
                <a:gridCol w="2438400"/>
                <a:gridCol w="2438400"/>
                <a:gridCol w="3429001"/>
              </a:tblGrid>
              <a:tr h="478337">
                <a:tc>
                  <a:txBody>
                    <a:bodyPr/>
                    <a:lstStyle/>
                    <a:p>
                      <a:pPr algn="ctr"/>
                      <a:r>
                        <a:rPr lang="en-US" sz="1800" dirty="0" smtClean="0">
                          <a:latin typeface="Arial" panose="020B0604020202020204" pitchFamily="34" charset="0"/>
                          <a:cs typeface="Arial" panose="020B0604020202020204" pitchFamily="34" charset="0"/>
                        </a:rPr>
                        <a:t>School</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Job Title</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Salary </a:t>
                      </a:r>
                      <a:endParaRPr lang="en-US" sz="1800" dirty="0">
                        <a:latin typeface="Arial" panose="020B0604020202020204" pitchFamily="34" charset="0"/>
                        <a:cs typeface="Arial" panose="020B0604020202020204" pitchFamily="34" charset="0"/>
                      </a:endParaRPr>
                    </a:p>
                  </a:txBody>
                  <a:tcPr anchor="ctr"/>
                </a:tc>
              </a:tr>
              <a:tr h="1887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Borough of Manhattan Community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Full Professor-Media Arts and Technology</a:t>
                      </a:r>
                      <a:endParaRPr lang="en-US" dirty="0">
                        <a:latin typeface="Arial" panose="020B0604020202020204" pitchFamily="34" charset="0"/>
                        <a:cs typeface="Arial" panose="020B0604020202020204" pitchFamily="34" charset="0"/>
                      </a:endParaRPr>
                    </a:p>
                  </a:txBody>
                  <a:tcPr anchor="ctr"/>
                </a:tc>
                <a:tc>
                  <a:txBody>
                    <a:bodyPr/>
                    <a:lstStyle/>
                    <a:p>
                      <a:pPr algn="ctr"/>
                      <a:r>
                        <a:rPr lang="en-US" b="0" i="0" dirty="0" smtClean="0">
                          <a:solidFill>
                            <a:srgbClr val="000000"/>
                          </a:solidFill>
                          <a:effectLst/>
                          <a:latin typeface="Arial"/>
                        </a:rPr>
                        <a:t>Assistant Professor: </a:t>
                      </a:r>
                    </a:p>
                    <a:p>
                      <a:pPr algn="ctr"/>
                      <a:r>
                        <a:rPr lang="en-US" b="0" i="0" dirty="0" smtClean="0">
                          <a:solidFill>
                            <a:srgbClr val="000000"/>
                          </a:solidFill>
                          <a:effectLst/>
                          <a:latin typeface="Arial"/>
                        </a:rPr>
                        <a:t>$42,873 to $74,133</a:t>
                      </a:r>
                      <a:r>
                        <a:rPr lang="en-US" dirty="0" smtClean="0"/>
                        <a:t/>
                      </a:r>
                      <a:br>
                        <a:rPr lang="en-US" dirty="0" smtClean="0"/>
                      </a:br>
                      <a:r>
                        <a:rPr lang="en-US" b="0" i="0" dirty="0" smtClean="0">
                          <a:solidFill>
                            <a:srgbClr val="000000"/>
                          </a:solidFill>
                          <a:effectLst/>
                          <a:latin typeface="Arial"/>
                        </a:rPr>
                        <a:t>Associate Professor: </a:t>
                      </a:r>
                    </a:p>
                    <a:p>
                      <a:pPr algn="ctr"/>
                      <a:r>
                        <a:rPr lang="en-US" b="0" i="0" dirty="0" smtClean="0">
                          <a:solidFill>
                            <a:srgbClr val="000000"/>
                          </a:solidFill>
                          <a:effectLst/>
                          <a:latin typeface="Arial"/>
                        </a:rPr>
                        <a:t>$55,602 to $88,418</a:t>
                      </a:r>
                      <a:r>
                        <a:rPr lang="en-US" dirty="0" smtClean="0"/>
                        <a:t/>
                      </a:r>
                      <a:br>
                        <a:rPr lang="en-US" dirty="0" smtClean="0"/>
                      </a:br>
                      <a:r>
                        <a:rPr lang="en-US" b="0" i="0" dirty="0" smtClean="0">
                          <a:solidFill>
                            <a:srgbClr val="000000"/>
                          </a:solidFill>
                          <a:effectLst/>
                          <a:latin typeface="Arial"/>
                        </a:rPr>
                        <a:t>Professor: </a:t>
                      </a:r>
                    </a:p>
                    <a:p>
                      <a:pPr algn="ctr"/>
                      <a:r>
                        <a:rPr lang="en-US" b="0" i="0" dirty="0" smtClean="0">
                          <a:solidFill>
                            <a:srgbClr val="000000"/>
                          </a:solidFill>
                          <a:effectLst/>
                          <a:latin typeface="Arial"/>
                        </a:rPr>
                        <a:t>$68,803 to $106,071</a:t>
                      </a:r>
                      <a:endParaRPr lang="en-US" dirty="0">
                        <a:latin typeface="Arial" panose="020B0604020202020204" pitchFamily="34" charset="0"/>
                        <a:cs typeface="Arial" panose="020B0604020202020204" pitchFamily="34" charset="0"/>
                      </a:endParaRPr>
                    </a:p>
                  </a:txBody>
                  <a:tcPr anchor="ctr"/>
                </a:tc>
              </a:tr>
              <a:tr h="117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Iowa State University</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Full Professor in Statistical Bioinformatics</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Commensurate with qualifications</a:t>
                      </a:r>
                      <a:endParaRPr lang="en-US" dirty="0">
                        <a:latin typeface="Arial" panose="020B0604020202020204" pitchFamily="34" charset="0"/>
                        <a:cs typeface="Arial" panose="020B0604020202020204" pitchFamily="34" charset="0"/>
                      </a:endParaRPr>
                    </a:p>
                  </a:txBody>
                  <a:tcPr anchor="ctr"/>
                </a:tc>
              </a:tr>
              <a:tr h="117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latin typeface="Arial" panose="020B0604020202020204" pitchFamily="34" charset="0"/>
                          <a:cs typeface="Arial" panose="020B0604020202020204" pitchFamily="34" charset="0"/>
                        </a:rPr>
                        <a:t>Sisseton Wahpeton College</a:t>
                      </a:r>
                    </a:p>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kumimoji="0" lang="en-US" sz="1800" kern="1200" dirty="0" smtClean="0">
                          <a:effectLst/>
                          <a:latin typeface="Arial" panose="020B0604020202020204" pitchFamily="34" charset="0"/>
                          <a:cs typeface="Arial" panose="020B0604020202020204" pitchFamily="34" charset="0"/>
                        </a:rPr>
                        <a:t>Business Instructor</a:t>
                      </a:r>
                      <a:endParaRPr lang="en-US" dirty="0">
                        <a:latin typeface="Arial" panose="020B0604020202020204" pitchFamily="34" charset="0"/>
                        <a:cs typeface="Arial" panose="020B0604020202020204" pitchFamily="34" charset="0"/>
                      </a:endParaRPr>
                    </a:p>
                  </a:txBody>
                  <a:tcPr anchor="ctr"/>
                </a:tc>
                <a:tc>
                  <a:txBody>
                    <a:bodyPr/>
                    <a:lstStyle/>
                    <a:p>
                      <a:pPr algn="ctr"/>
                      <a:r>
                        <a:rPr lang="en-US" dirty="0" smtClean="0">
                          <a:latin typeface="Arial" panose="020B0604020202020204" pitchFamily="34" charset="0"/>
                          <a:cs typeface="Arial" panose="020B0604020202020204" pitchFamily="34" charset="0"/>
                        </a:rPr>
                        <a:t>DOE</a:t>
                      </a:r>
                      <a:endParaRPr lang="en-US"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047660714"/>
      </p:ext>
    </p:extLst>
  </p:cSld>
  <p:clrMapOvr>
    <a:masterClrMapping/>
  </p:clrMapOvr>
  <p:transition spd="slow" advTm="10000">
    <p:wheel spokes="1"/>
    <p:sndAc>
      <p:stSnd>
        <p:snd r:embed="rId2" name="r2d2_01.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2015</TotalTime>
  <Words>1327</Words>
  <Application>Microsoft Office PowerPoint</Application>
  <PresentationFormat>On-screen Show (4:3)</PresentationFormat>
  <Paragraphs>233</Paragraphs>
  <Slides>19</Slides>
  <Notes>2</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Apex</vt:lpstr>
      <vt:lpstr>PowerPoint Presentation</vt:lpstr>
      <vt:lpstr>PowerPoint Presentation</vt:lpstr>
      <vt:lpstr>School Selection</vt:lpstr>
      <vt:lpstr>And The Contestants are…</vt:lpstr>
      <vt:lpstr>Borough of Manhattan Community College</vt:lpstr>
      <vt:lpstr>Iowa State University</vt:lpstr>
      <vt:lpstr>Sisseton Wahpeton College</vt:lpstr>
      <vt:lpstr>School Comparisons</vt:lpstr>
      <vt:lpstr>Job Comparison</vt:lpstr>
      <vt:lpstr>Job Comparison—Qualifications</vt:lpstr>
      <vt:lpstr>Job Comparison—Qualifications</vt:lpstr>
      <vt:lpstr>Job Comparison—Qualifications</vt:lpstr>
      <vt:lpstr>Job Comparisons</vt:lpstr>
      <vt:lpstr>Job Comparisons</vt:lpstr>
      <vt:lpstr>Job Comparisons</vt:lpstr>
      <vt:lpstr>Job Comparisons</vt:lpstr>
      <vt:lpstr>Thank You</vt:lpstr>
      <vt:lpstr>References</vt:lpstr>
      <vt:lpstr>References con’t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HIRING WARS</dc:title>
  <dc:creator>Cody</dc:creator>
  <cp:lastModifiedBy>Cody</cp:lastModifiedBy>
  <cp:revision>59</cp:revision>
  <dcterms:created xsi:type="dcterms:W3CDTF">2014-11-18T01:50:11Z</dcterms:created>
  <dcterms:modified xsi:type="dcterms:W3CDTF">2014-11-22T20:11:51Z</dcterms:modified>
</cp:coreProperties>
</file>